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266" r:id="rId2"/>
    <p:sldId id="302" r:id="rId3"/>
    <p:sldId id="257" r:id="rId4"/>
    <p:sldId id="2658" r:id="rId5"/>
    <p:sldId id="316" r:id="rId6"/>
    <p:sldId id="317" r:id="rId7"/>
    <p:sldId id="2701" r:id="rId8"/>
    <p:sldId id="2702" r:id="rId9"/>
    <p:sldId id="2703" r:id="rId10"/>
    <p:sldId id="2704" r:id="rId11"/>
    <p:sldId id="2676" r:id="rId12"/>
    <p:sldId id="2686" r:id="rId13"/>
    <p:sldId id="2696" r:id="rId14"/>
    <p:sldId id="2705" r:id="rId15"/>
    <p:sldId id="2661" r:id="rId16"/>
    <p:sldId id="2697" r:id="rId17"/>
    <p:sldId id="2699" r:id="rId18"/>
    <p:sldId id="2692" r:id="rId19"/>
    <p:sldId id="335" r:id="rId20"/>
    <p:sldId id="2695" r:id="rId21"/>
    <p:sldId id="2663" r:id="rId22"/>
    <p:sldId id="336" r:id="rId23"/>
    <p:sldId id="2664" r:id="rId24"/>
    <p:sldId id="2665" r:id="rId25"/>
    <p:sldId id="2668" r:id="rId26"/>
    <p:sldId id="2679" r:id="rId27"/>
    <p:sldId id="2700" r:id="rId28"/>
    <p:sldId id="2706" r:id="rId29"/>
    <p:sldId id="2673" r:id="rId30"/>
    <p:sldId id="2680" r:id="rId31"/>
    <p:sldId id="268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A51C"/>
    <a:srgbClr val="0059BB"/>
    <a:srgbClr val="E23B30"/>
    <a:srgbClr val="673BB8"/>
    <a:srgbClr val="FFC82E"/>
    <a:srgbClr val="FF7900"/>
    <a:srgbClr val="BED600"/>
    <a:srgbClr val="D1D3D4"/>
    <a:srgbClr val="A7A9AC"/>
    <a:srgbClr val="808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4C3ED-A724-4B28-AB2C-254B229120F2}" v="25" dt="2024-11-21T22:33:53.1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6327"/>
  </p:normalViewPr>
  <p:slideViewPr>
    <p:cSldViewPr snapToGrid="0" snapToObjects="1">
      <p:cViewPr varScale="1">
        <p:scale>
          <a:sx n="79" d="100"/>
          <a:sy n="79" d="100"/>
        </p:scale>
        <p:origin x="8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1DF79-026E-3548-89C9-409866307223}" type="datetimeFigureOut">
              <a:rPr lang="en-US" smtClean="0"/>
              <a:t>4/2/2025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3C0D4-F573-3745-B11A-5A4E8EAA0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9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499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17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47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0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D65CA-440A-D0B4-2480-D532131B6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D8AAE7-8275-4384-837A-2140801A03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9DECB9-75DC-2533-C5AE-E708E5F68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0373A3-1216-96A1-2A6F-230720ECD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12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745B2-13D6-7457-8706-018090D51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60C523-C36F-16CE-A3AB-7C956D0D9A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DEDEC-E369-ECA9-7673-EEBDBA400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A2199-DC1A-0387-297A-7EF1E45343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74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8F603-2F46-2E0D-980F-32FEA28F2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73AD13-2A39-1F65-A14F-628C754F2A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EF7198-0109-6CF0-745D-E827ED3979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BC726-2346-F626-7B0C-19155ECFB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9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A0CCC-AEA8-16A3-F97A-22A263770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9FEF2C-A4CE-1E15-6EA6-E3D0CEF33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84A2CB-78BC-AFD6-E291-3186B8138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E821C-FBD0-50AC-7347-B850E9DE05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6135-89C7-AA46-920C-FA7A81971C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0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93340" y="2375554"/>
            <a:ext cx="5786849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93341" y="3607681"/>
            <a:ext cx="5786848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23971" y="1920697"/>
            <a:ext cx="1524000" cy="364067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293341" y="5502561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/ role  / date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09B5F3-6FD6-8843-9E2E-E904C9FCB9C7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1951975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A3986-3D3C-1D4C-9608-4EFAD8608901}"/>
              </a:ext>
            </a:extLst>
          </p:cNvPr>
          <p:cNvSpPr txBox="1"/>
          <p:nvPr userDrawn="1"/>
        </p:nvSpPr>
        <p:spPr>
          <a:xfrm>
            <a:off x="4884236" y="6433756"/>
            <a:ext cx="694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kern="1200" dirty="0">
                <a:solidFill>
                  <a:srgbClr val="D1D3D4"/>
                </a:solidFill>
                <a:effectLst/>
                <a:latin typeface="+mn-lt"/>
                <a:ea typeface="+mn-ea"/>
                <a:cs typeface="+mn-cs"/>
              </a:rPr>
              <a:t>CONNECT     -     COLLABORATE.    -     INNOVATE.    -     GROW.    -     PROSPER</a:t>
            </a:r>
            <a:endParaRPr lang="en-US" sz="1400" dirty="0">
              <a:solidFill>
                <a:srgbClr val="D1D3D4"/>
              </a:solidFill>
            </a:endParaRPr>
          </a:p>
        </p:txBody>
      </p:sp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2D861F9C-1E6D-458F-A868-C61DADA13C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9777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C87D9B66-79F9-6D40-946C-F5492A01D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AFF60E5-15A7-D541-A8B7-2E0FD8147A26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F5CDE4F0-B5C3-432F-AD63-DF78A6531B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2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8F717EB8-6CF7-3448-926E-83D4D2D79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B7D6706-CAFC-0A41-AA97-0894AB62D03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44191A2F-58B2-4820-AF80-C46911EC09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405555CD-0E4B-1A4C-9E87-E44D5C987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E85D5ED-419B-1D44-9B43-2C255599AE94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8B6D4C2-02DA-41A9-B91A-74321F29F4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98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DD1FD83B-196E-374B-A6AE-08A277E98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C10BDE4-CDF2-4947-A407-5BDAD9CC10BD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ECA8A2F5-8120-4525-889E-3953C31982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8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87B59B9F-54ED-954D-8687-FEB391E756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7B47A4D-AB04-DE46-8FA5-E9969DD3972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7EA1A8D-9F69-4635-AD48-AB32BC59E7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4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rd Party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rectangle&#10;&#10;Description automatically generated">
            <a:extLst>
              <a:ext uri="{FF2B5EF4-FFF2-40B4-BE49-F238E27FC236}">
                <a16:creationId xmlns:a16="http://schemas.microsoft.com/office/drawing/2014/main" id="{E9F5DFED-DC05-C94F-8B1B-BFE474340C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0C3B7EB-C8F2-B44F-B56F-A21B0AA13EB2}"/>
              </a:ext>
            </a:extLst>
          </p:cNvPr>
          <p:cNvSpPr/>
          <p:nvPr userDrawn="1"/>
        </p:nvSpPr>
        <p:spPr>
          <a:xfrm>
            <a:off x="1" y="2060430"/>
            <a:ext cx="12192000" cy="4797571"/>
          </a:xfrm>
          <a:prstGeom prst="rect">
            <a:avLst/>
          </a:prstGeom>
          <a:gradFill>
            <a:gsLst>
              <a:gs pos="0">
                <a:srgbClr val="EAEBEB"/>
              </a:gs>
              <a:gs pos="100000">
                <a:srgbClr val="F9F9F9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third party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9265511D-9EAF-BE40-83A7-74ADA390DF5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01DA6A-7E10-6547-BECB-4C8C179CF9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1850" y="2211919"/>
            <a:ext cx="9921094" cy="268185"/>
          </a:xfrm>
        </p:spPr>
        <p:txBody>
          <a:bodyPr/>
          <a:lstStyle>
            <a:lvl1pPr marL="0" indent="0">
              <a:buNone/>
              <a:defRPr sz="1200" i="1">
                <a:solidFill>
                  <a:schemeClr val="tx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1333">
                <a:solidFill>
                  <a:schemeClr val="tx2"/>
                </a:solidFill>
              </a:defRPr>
            </a:lvl2pPr>
            <a:lvl3pPr marL="914171" indent="0">
              <a:buNone/>
              <a:defRPr sz="1200">
                <a:solidFill>
                  <a:schemeClr val="tx2"/>
                </a:solidFill>
              </a:defRPr>
            </a:lvl3pPr>
            <a:lvl4pPr marL="1371257" indent="0">
              <a:buNone/>
              <a:defRPr sz="933">
                <a:solidFill>
                  <a:schemeClr val="tx2"/>
                </a:solidFill>
              </a:defRPr>
            </a:lvl4pPr>
            <a:lvl5pPr marL="1828343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Source credit goes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7814C52-1F3C-684B-A130-585F7BE9C3E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31852" y="2680781"/>
            <a:ext cx="9921092" cy="3591265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  <a:lvl3pPr marL="914171" indent="0">
              <a:buNone/>
              <a:defRPr/>
            </a:lvl3pPr>
            <a:lvl4pPr marL="1371257" indent="0">
              <a:buNone/>
              <a:defRPr/>
            </a:lvl4pPr>
            <a:lvl5pPr marL="1828343" indent="0">
              <a:buNone/>
              <a:defRPr/>
            </a:lvl5pPr>
          </a:lstStyle>
          <a:p>
            <a:pPr lvl="0"/>
            <a:r>
              <a:rPr lang="en-US" dirty="0"/>
              <a:t>Third party content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A204D2E0-4B88-4F93-A8A0-E6EA183964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4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D96A1F7-78DA-FA4C-BBAC-311EE6753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ABACF4D-40E3-DD46-83D5-04B9828311C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22165DC-DAA9-4691-A2F0-0B635DD814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5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E97DE8A1-0C14-F64E-A85C-9A135A6622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844181F-5D41-CF4D-AAF3-A5CA6467F5F9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5536B59-2B19-4811-9317-B25EAD1501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0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C2AACC60-5BAB-0046-9329-DE216425C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6F851C-BBEE-8646-83D3-DB6B4591DB0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AE8C1A5-2900-4D57-A14F-51A16D18BB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1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rectangle&#10;&#10;Description automatically generated">
            <a:extLst>
              <a:ext uri="{FF2B5EF4-FFF2-40B4-BE49-F238E27FC236}">
                <a16:creationId xmlns:a16="http://schemas.microsoft.com/office/drawing/2014/main" id="{12E38E4D-103D-614C-AB27-3007DC756C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721B41E0-5A0F-9743-8E6C-6E5320A0870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1F31530-011B-4565-B145-CD26BA0A7C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1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A647EB84-E2C7-8547-B9E1-7673085653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432DFF18-99D6-1342-9498-C4328925BD71}"/>
              </a:ext>
            </a:extLst>
          </p:cNvPr>
          <p:cNvSpPr/>
          <p:nvPr userDrawn="1"/>
        </p:nvSpPr>
        <p:spPr>
          <a:xfrm>
            <a:off x="4" y="0"/>
            <a:ext cx="4670152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2494" y="2373086"/>
            <a:ext cx="3018493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2493" y="3605213"/>
            <a:ext cx="3018492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371D90-45A7-A145-BEB4-77BA3E04E9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8818" y="2373084"/>
            <a:ext cx="4907144" cy="3539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57EE943-9ABA-034C-B45C-923EEA0E9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03154" y="2373084"/>
            <a:ext cx="1388339" cy="3539072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1185A76D-0665-455C-96E7-A397F4F5A0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9809" y="491780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79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02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55322A-81CB-934D-B238-C1A9F83DE88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07D2C-02D8-D24B-9231-331A2107F8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" y="0"/>
            <a:ext cx="12192000" cy="6858000"/>
          </a:xfr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/>
            </a:lvl2pPr>
          </a:lstStyle>
          <a:p>
            <a:pPr lvl="0"/>
            <a:r>
              <a:rPr lang="en-US" dirty="0"/>
              <a:t>Click to edit </a:t>
            </a:r>
          </a:p>
        </p:txBody>
      </p:sp>
    </p:spTree>
    <p:extLst>
      <p:ext uri="{BB962C8B-B14F-4D97-AF65-F5344CB8AC3E}">
        <p14:creationId xmlns:p14="http://schemas.microsoft.com/office/powerpoint/2010/main" val="29303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85395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85394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2CA0EAC-3FCD-DD4C-90F5-CBD0CD0D7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2A38C21F-FEB6-4108-8303-AB00A79E40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3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934F45D-D9AA-8240-B824-1013EF43D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065F916D-FD98-4047-94B6-68F81EC77C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8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AD0E6C-925E-2141-9D37-32D4E78A43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92ECC085-EED0-400D-AE01-0469D6A93D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2A0AC119-5A7B-494D-B578-630B83C329AE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1200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3605213"/>
            <a:ext cx="5791199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6BCBD80-0A50-1B4A-8CE3-051156897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44ECBE0E-6A3C-4A17-8E1B-B413D12520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FA7CECCE-B94E-A341-8BC7-9644AC2E11FA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D01E6F3-76FA-47C8-B22B-93E31D435B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E74DFDF9-0C44-A846-9D5C-5FD51D3D726F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FFB322"/>
              </a:gs>
              <a:gs pos="94000">
                <a:schemeClr val="accent3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2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0B82B77-1484-6C4B-8282-7FCD2BA203C1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F13881D8-9AC9-40C7-B141-D774BE631D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8FCD049-443C-994B-B9AB-3AA6882E574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1E78DC"/>
              </a:gs>
              <a:gs pos="94000">
                <a:schemeClr val="accent5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3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9CCDD44-D98B-C749-B86B-9D904121176B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DD295D85-D537-48E0-97A7-DE9C992B75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7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5894DB69-4936-CB47-978A-B84A9B8214D3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rgbClr val="8965CA"/>
              </a:gs>
              <a:gs pos="94000">
                <a:schemeClr val="accent6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4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07A1802-6DD6-0F4E-B465-6AB8F65F75A8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1BEB3879-7B2C-4859-B23A-98E78C428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BC7A36FD-D200-4342-9BB4-CD3007630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887F68-5E85-4D07-A06A-AD7BE2A8C0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4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4DD40F27-68A9-2940-AAC5-8DA417D8C5BD}"/>
              </a:ext>
            </a:extLst>
          </p:cNvPr>
          <p:cNvSpPr/>
          <p:nvPr userDrawn="1"/>
        </p:nvSpPr>
        <p:spPr>
          <a:xfrm>
            <a:off x="4" y="0"/>
            <a:ext cx="5619318" cy="6858000"/>
          </a:xfrm>
          <a:custGeom>
            <a:avLst/>
            <a:gdLst>
              <a:gd name="connsiteX0" fmla="*/ 0 w 4214489"/>
              <a:gd name="connsiteY0" fmla="*/ 0 h 5143500"/>
              <a:gd name="connsiteX1" fmla="*/ 2928614 w 4214489"/>
              <a:gd name="connsiteY1" fmla="*/ 0 h 5143500"/>
              <a:gd name="connsiteX2" fmla="*/ 4214489 w 4214489"/>
              <a:gd name="connsiteY2" fmla="*/ 2571750 h 5143500"/>
              <a:gd name="connsiteX3" fmla="*/ 2928614 w 4214489"/>
              <a:gd name="connsiteY3" fmla="*/ 5143500 h 5143500"/>
              <a:gd name="connsiteX4" fmla="*/ 0 w 4214489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489" h="5143500">
                <a:moveTo>
                  <a:pt x="0" y="0"/>
                </a:moveTo>
                <a:lnTo>
                  <a:pt x="2928614" y="0"/>
                </a:lnTo>
                <a:lnTo>
                  <a:pt x="4214489" y="2571750"/>
                </a:lnTo>
                <a:lnTo>
                  <a:pt x="2928614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16170" y="3607681"/>
            <a:ext cx="5196113" cy="1747837"/>
          </a:xfr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optional text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B9CDD3-D042-074E-92A5-BABFFC78A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6800" y="1920697"/>
            <a:ext cx="1524000" cy="364067"/>
          </a:xfrm>
          <a:prstGeom prst="rect">
            <a:avLst/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FC03E6D1-E62D-CE44-9F77-AADF4B84575B}"/>
              </a:ext>
            </a:extLst>
          </p:cNvPr>
          <p:cNvSpPr/>
          <p:nvPr userDrawn="1"/>
        </p:nvSpPr>
        <p:spPr>
          <a:xfrm>
            <a:off x="2765412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311DD65-52A8-5347-9AB0-9E433E18440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68515" y="357124"/>
            <a:ext cx="3995354" cy="297824"/>
          </a:xfrm>
        </p:spPr>
        <p:txBody>
          <a:bodyPr>
            <a:noAutofit/>
          </a:bodyPr>
          <a:lstStyle>
            <a:lvl1pPr marL="0" indent="0">
              <a:buNone/>
              <a:defRPr sz="13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F2FA0D-FA46-5449-A40F-86D2A2C24693}"/>
              </a:ext>
            </a:extLst>
          </p:cNvPr>
          <p:cNvSpPr/>
          <p:nvPr userDrawn="1"/>
        </p:nvSpPr>
        <p:spPr>
          <a:xfrm>
            <a:off x="6016167" y="3001653"/>
            <a:ext cx="2617680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99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B7BEC25B-22C6-4A65-9E43-D683C4A8E1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6756" y="5880406"/>
            <a:ext cx="2387980" cy="5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55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, indoor, person&#10;&#10;Description automatically generated">
            <a:extLst>
              <a:ext uri="{FF2B5EF4-FFF2-40B4-BE49-F238E27FC236}">
                <a16:creationId xmlns:a16="http://schemas.microsoft.com/office/drawing/2014/main" id="{8B02389F-C6BD-C641-A71B-7C1E23AC1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0" y="0"/>
            <a:ext cx="7647710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8D0CD127-4974-404D-B083-E8262382B4B1}"/>
              </a:ext>
            </a:extLst>
          </p:cNvPr>
          <p:cNvSpPr/>
          <p:nvPr userDrawn="1"/>
        </p:nvSpPr>
        <p:spPr>
          <a:xfrm>
            <a:off x="2" y="0"/>
            <a:ext cx="7388846" cy="6858000"/>
          </a:xfrm>
          <a:custGeom>
            <a:avLst/>
            <a:gdLst>
              <a:gd name="connsiteX0" fmla="*/ 0 w 5541635"/>
              <a:gd name="connsiteY0" fmla="*/ 0 h 5143500"/>
              <a:gd name="connsiteX1" fmla="*/ 4189680 w 5541635"/>
              <a:gd name="connsiteY1" fmla="*/ 0 h 5143500"/>
              <a:gd name="connsiteX2" fmla="*/ 5541635 w 5541635"/>
              <a:gd name="connsiteY2" fmla="*/ 2703908 h 5143500"/>
              <a:gd name="connsiteX3" fmla="*/ 4321839 w 5541635"/>
              <a:gd name="connsiteY3" fmla="*/ 5143500 h 5143500"/>
              <a:gd name="connsiteX4" fmla="*/ 0 w 5541635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1635" h="5143500">
                <a:moveTo>
                  <a:pt x="0" y="0"/>
                </a:moveTo>
                <a:lnTo>
                  <a:pt x="4189680" y="0"/>
                </a:lnTo>
                <a:lnTo>
                  <a:pt x="5541635" y="2703908"/>
                </a:lnTo>
                <a:lnTo>
                  <a:pt x="4321839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928" y="2373086"/>
            <a:ext cx="5797007" cy="1232127"/>
          </a:xfrm>
        </p:spPr>
        <p:txBody>
          <a:bodyPr anchor="b">
            <a:noAutofit/>
          </a:bodyPr>
          <a:lstStyle>
            <a:lvl1pPr algn="l">
              <a:defRPr sz="3199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6" y="3605213"/>
            <a:ext cx="5797006" cy="1747837"/>
          </a:xfrm>
        </p:spPr>
        <p:txBody>
          <a:bodyPr>
            <a:normAutofit/>
          </a:bodyPr>
          <a:lstStyle>
            <a:lvl1pPr marL="0" indent="0" algn="l">
              <a:buNone/>
              <a:defRPr sz="1866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5FFCF0B7-E3D6-7C4A-81EE-347205CB99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04"/>
          <a:stretch/>
        </p:blipFill>
        <p:spPr>
          <a:xfrm>
            <a:off x="7388849" y="0"/>
            <a:ext cx="4803152" cy="6858000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AAA02DCA-D145-4E01-8616-630F5A04CD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se&#10;&#10;Description automatically generated">
            <a:extLst>
              <a:ext uri="{FF2B5EF4-FFF2-40B4-BE49-F238E27FC236}">
                <a16:creationId xmlns:a16="http://schemas.microsoft.com/office/drawing/2014/main" id="{B689EF09-5ABE-EB44-863B-DC79D878B2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7" y="0"/>
            <a:ext cx="12188388" cy="6858000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B73CE67-51FB-A240-804E-BACC570896A8}"/>
              </a:ext>
            </a:extLst>
          </p:cNvPr>
          <p:cNvSpPr/>
          <p:nvPr userDrawn="1"/>
        </p:nvSpPr>
        <p:spPr>
          <a:xfrm>
            <a:off x="2" y="0"/>
            <a:ext cx="7862530" cy="6858000"/>
          </a:xfrm>
          <a:custGeom>
            <a:avLst/>
            <a:gdLst>
              <a:gd name="connsiteX0" fmla="*/ 0 w 5896897"/>
              <a:gd name="connsiteY0" fmla="*/ 0 h 5143500"/>
              <a:gd name="connsiteX1" fmla="*/ 4544942 w 5896897"/>
              <a:gd name="connsiteY1" fmla="*/ 0 h 5143500"/>
              <a:gd name="connsiteX2" fmla="*/ 5896897 w 5896897"/>
              <a:gd name="connsiteY2" fmla="*/ 2703908 h 5143500"/>
              <a:gd name="connsiteX3" fmla="*/ 4677101 w 5896897"/>
              <a:gd name="connsiteY3" fmla="*/ 5143500 h 5143500"/>
              <a:gd name="connsiteX4" fmla="*/ 0 w 5896897"/>
              <a:gd name="connsiteY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6897" h="5143500">
                <a:moveTo>
                  <a:pt x="0" y="0"/>
                </a:moveTo>
                <a:lnTo>
                  <a:pt x="4544942" y="0"/>
                </a:lnTo>
                <a:lnTo>
                  <a:pt x="5896897" y="2703908"/>
                </a:lnTo>
                <a:lnTo>
                  <a:pt x="4677101" y="5143500"/>
                </a:lnTo>
                <a:lnTo>
                  <a:pt x="0" y="514350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94000">
                <a:schemeClr val="accent1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F1B5E43-C62C-0C42-B6C1-23C72E99D457}"/>
              </a:ext>
            </a:extLst>
          </p:cNvPr>
          <p:cNvSpPr/>
          <p:nvPr userDrawn="1"/>
        </p:nvSpPr>
        <p:spPr>
          <a:xfrm>
            <a:off x="5104110" y="5070956"/>
            <a:ext cx="2593382" cy="1787045"/>
          </a:xfrm>
          <a:custGeom>
            <a:avLst/>
            <a:gdLst>
              <a:gd name="connsiteX0" fmla="*/ 419189 w 1945037"/>
              <a:gd name="connsiteY0" fmla="*/ 0 h 1340284"/>
              <a:gd name="connsiteX1" fmla="*/ 1525848 w 1945037"/>
              <a:gd name="connsiteY1" fmla="*/ 0 h 1340284"/>
              <a:gd name="connsiteX2" fmla="*/ 1945037 w 1945037"/>
              <a:gd name="connsiteY2" fmla="*/ 838378 h 1340284"/>
              <a:gd name="connsiteX3" fmla="*/ 1694084 w 1945037"/>
              <a:gd name="connsiteY3" fmla="*/ 1340284 h 1340284"/>
              <a:gd name="connsiteX4" fmla="*/ 250953 w 1945037"/>
              <a:gd name="connsiteY4" fmla="*/ 1340284 h 1340284"/>
              <a:gd name="connsiteX5" fmla="*/ 0 w 1945037"/>
              <a:gd name="connsiteY5" fmla="*/ 838378 h 134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5037" h="1340284">
                <a:moveTo>
                  <a:pt x="419189" y="0"/>
                </a:moveTo>
                <a:lnTo>
                  <a:pt x="1525848" y="0"/>
                </a:lnTo>
                <a:lnTo>
                  <a:pt x="1945037" y="838378"/>
                </a:lnTo>
                <a:lnTo>
                  <a:pt x="1694084" y="1340284"/>
                </a:lnTo>
                <a:lnTo>
                  <a:pt x="250953" y="1340284"/>
                </a:lnTo>
                <a:lnTo>
                  <a:pt x="0" y="838378"/>
                </a:lnTo>
                <a:close/>
              </a:path>
            </a:pathLst>
          </a:custGeom>
          <a:solidFill>
            <a:schemeClr val="accent2">
              <a:alpha val="805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199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928" y="1367884"/>
            <a:ext cx="5196113" cy="3985167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133" b="0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 algn="ctr">
              <a:buNone/>
              <a:defRPr sz="2000"/>
            </a:lvl2pPr>
            <a:lvl3pPr marL="914171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en-US" dirty="0"/>
              <a:t>Click to edit text – quote slide 6</a:t>
            </a: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6DF45442-21EE-4C65-9E31-D04F47877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064" y="498651"/>
            <a:ext cx="3001233" cy="4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4031">
          <p15:clr>
            <a:srgbClr val="FBAE40"/>
          </p15:clr>
        </p15:guide>
        <p15:guide id="2" pos="83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45CE52-A4DE-394D-A9A8-5FACD56C79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073" y="0"/>
            <a:ext cx="1269453" cy="14334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2F02D7-1927-41D7-9A8C-ABC3D187E3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909" y="365125"/>
            <a:ext cx="11590182" cy="571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592F5D7-2E24-4DB2-A9F9-034CB6D1AA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0909" y="1301750"/>
            <a:ext cx="11590182" cy="4907858"/>
          </a:xfrm>
          <a:prstGeom prst="rect">
            <a:avLst/>
          </a:prstGeom>
        </p:spPr>
        <p:txBody>
          <a:bodyPr/>
          <a:lstStyle>
            <a:lvl2pPr marL="685800" indent="-228600">
              <a:buFont typeface="Arial" panose="020B0604020202020204" pitchFamily="34" charset="0"/>
              <a:buChar char="‒"/>
              <a:defRPr/>
            </a:lvl2pPr>
            <a:lvl4pPr marL="1600200" indent="-228600">
              <a:buFont typeface="Arial" panose="020B0604020202020204" pitchFamily="34" charset="0"/>
              <a:buChar char="‒"/>
              <a:defRPr/>
            </a:lvl4pPr>
            <a:lvl5pPr marL="2057400" indent="-228600">
              <a:buFont typeface="Courier New" panose="02070309020205020404" pitchFamily="49" charset="0"/>
              <a:buChar char="o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42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56F37642-3FB5-294D-BB14-564988AE0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BA5FDA7-1BF9-EE4D-8121-28F4E2D2BB8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AC912161-9F04-4A09-9894-D9BB958987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6DA107EC-7168-4344-B3C6-B5BBBA21B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093"/>
          <a:stretch/>
        </p:blipFill>
        <p:spPr>
          <a:xfrm>
            <a:off x="1" y="1"/>
            <a:ext cx="12192000" cy="191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CFA4D65-3462-DB4A-BBAD-8BE5F0F3B68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9565226B-1A86-4682-A951-D5116E9119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7A6A6276-0B10-4143-B801-66EF99B84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76"/>
          <a:stretch/>
        </p:blipFill>
        <p:spPr>
          <a:xfrm>
            <a:off x="1" y="2"/>
            <a:ext cx="12192000" cy="19493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5188F4D-B4F3-2D4A-9EFA-ADBEC1D4387F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4" y="2046081"/>
            <a:ext cx="10522227" cy="4145280"/>
          </a:xfrm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627258F4-D934-41E5-B824-37D22AD6FF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rectangle&#10;&#10;Description automatically generated">
            <a:extLst>
              <a:ext uri="{FF2B5EF4-FFF2-40B4-BE49-F238E27FC236}">
                <a16:creationId xmlns:a16="http://schemas.microsoft.com/office/drawing/2014/main" id="{90FAC038-AD88-0F4C-8FAE-83FD4C47D9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comparison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F3F34E-8CA9-504A-A84D-53210966E210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2E8AC95-C00F-DC41-87B0-874811E479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15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1921EA0B-FC01-614A-B2B1-199BC4D4903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56075" y="2046081"/>
            <a:ext cx="4997726" cy="414528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>
              <a:lnSpc>
                <a:spcPct val="90000"/>
              </a:lnSpc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5062F24-27CF-4080-B2DC-26678373F2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32748A7B-1891-434F-934F-A3968CFF83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156"/>
          <a:stretch/>
        </p:blipFill>
        <p:spPr>
          <a:xfrm>
            <a:off x="1" y="1"/>
            <a:ext cx="12192000" cy="1909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2054156-B97D-0840-8852-FC8F2CCC0998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71A47E2-66B7-42F5-871E-190BCD7ADD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1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AB5B9BBC-767F-5243-9CED-53CE2CC355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886"/>
          <a:stretch/>
        </p:blipFill>
        <p:spPr>
          <a:xfrm>
            <a:off x="1" y="1"/>
            <a:ext cx="12192000" cy="1928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829948"/>
            <a:ext cx="8055651" cy="808976"/>
          </a:xfrm>
        </p:spPr>
        <p:txBody>
          <a:bodyPr anchor="b">
            <a:normAutofit/>
          </a:bodyPr>
          <a:lstStyle>
            <a:lvl1pPr>
              <a:defRPr sz="3199" b="0" i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– title only slide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C648897-36BE-144A-9F22-986074996EAB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5C78848-B080-BC42-81A8-234087F93E4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1850" y="1541776"/>
            <a:ext cx="9921094" cy="297824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chemeClr val="accent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5077E41-0105-564F-9415-653181D2029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60359" y="26740"/>
            <a:ext cx="9921094" cy="297824"/>
          </a:xfrm>
        </p:spPr>
        <p:txBody>
          <a:bodyPr anchor="ctr">
            <a:noAutofit/>
          </a:bodyPr>
          <a:lstStyle>
            <a:lvl1pPr marL="0" indent="0">
              <a:buNone/>
              <a:defRPr sz="1066" b="1" i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B5C5806-A69C-42AF-82AA-B9E43B703D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1373" y="338419"/>
            <a:ext cx="2622121" cy="40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9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856DDE-C81A-E447-89C0-33C161BF8032}" type="datetime1">
              <a:rPr lang="en-US" smtClean="0"/>
              <a:t>4/2/2025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FD5370-6D15-1944-82FE-073ED003FB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4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hyperlink" Target="https://commons.wikimedia.org/wiki/Category:Teradyne" TargetMode="External"/><Relationship Id="rId18" Type="http://schemas.openxmlformats.org/officeDocument/2006/relationships/image" Target="../media/image29.png"/><Relationship Id="rId3" Type="http://schemas.openxmlformats.org/officeDocument/2006/relationships/image" Target="../media/image18.png"/><Relationship Id="rId21" Type="http://schemas.openxmlformats.org/officeDocument/2006/relationships/image" Target="../media/image32.svg"/><Relationship Id="rId7" Type="http://schemas.openxmlformats.org/officeDocument/2006/relationships/image" Target="../media/image22.png"/><Relationship Id="rId12" Type="http://schemas.openxmlformats.org/officeDocument/2006/relationships/image" Target="../media/image25.png"/><Relationship Id="rId17" Type="http://schemas.openxmlformats.org/officeDocument/2006/relationships/image" Target="../media/image28.png"/><Relationship Id="rId2" Type="http://schemas.openxmlformats.org/officeDocument/2006/relationships/image" Target="../media/image17.png"/><Relationship Id="rId16" Type="http://schemas.openxmlformats.org/officeDocument/2006/relationships/hyperlink" Target="mailto:cybersecurity@semi.org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jpeg"/><Relationship Id="rId11" Type="http://schemas.openxmlformats.org/officeDocument/2006/relationships/hyperlink" Target="https://wiki.cogneon.de/Siemens" TargetMode="External"/><Relationship Id="rId5" Type="http://schemas.openxmlformats.org/officeDocument/2006/relationships/image" Target="../media/image20.png"/><Relationship Id="rId15" Type="http://schemas.openxmlformats.org/officeDocument/2006/relationships/image" Target="../media/image27.png"/><Relationship Id="rId10" Type="http://schemas.openxmlformats.org/officeDocument/2006/relationships/image" Target="../media/image24.png"/><Relationship Id="rId19" Type="http://schemas.openxmlformats.org/officeDocument/2006/relationships/image" Target="../media/image30.jpeg"/><Relationship Id="rId4" Type="http://schemas.openxmlformats.org/officeDocument/2006/relationships/image" Target="../media/image19.png"/><Relationship Id="rId9" Type="http://schemas.openxmlformats.org/officeDocument/2006/relationships/hyperlink" Target="https://www.flickr.com/photos/weissenbachpr/46773436471/" TargetMode="External"/><Relationship Id="rId14" Type="http://schemas.openxmlformats.org/officeDocument/2006/relationships/image" Target="../media/image26.png"/><Relationship Id="rId22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062D2-4FEF-6E45-9560-8A47E8C3F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3339" y="2909476"/>
            <a:ext cx="5786849" cy="1039048"/>
          </a:xfrm>
        </p:spPr>
        <p:txBody>
          <a:bodyPr/>
          <a:lstStyle/>
          <a:p>
            <a:r>
              <a:rPr lang="en-US" altLang="en-US" dirty="0"/>
              <a:t>North America TC Chapter</a:t>
            </a:r>
            <a:br>
              <a:rPr lang="en-US" altLang="en-US" dirty="0"/>
            </a:br>
            <a:r>
              <a:rPr lang="en-US" altLang="en-US" dirty="0"/>
              <a:t>Information &amp; Control</a:t>
            </a:r>
            <a:br>
              <a:rPr lang="en-US" altLang="en-US" dirty="0"/>
            </a:br>
            <a:r>
              <a:rPr lang="en-US" altLang="en-US" dirty="0"/>
              <a:t>Global Technical Committee</a:t>
            </a:r>
            <a:endParaRPr lang="en-US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46AF72E-6045-4426-A5EE-FFDC0EB21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3339" y="4055550"/>
            <a:ext cx="5786848" cy="866645"/>
          </a:xfrm>
        </p:spPr>
        <p:txBody>
          <a:bodyPr/>
          <a:lstStyle/>
          <a:p>
            <a:r>
              <a:rPr lang="en-US" altLang="zh-TW" dirty="0"/>
              <a:t>Liaison Report</a:t>
            </a:r>
          </a:p>
          <a:p>
            <a:r>
              <a:rPr lang="en-US" altLang="zh-TW" dirty="0"/>
              <a:t>November 2024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036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3E12C-952D-A274-4EB4-285BD97A3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842E2-EB70-B210-776E-73EB09C6E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 Results (Cycle 7-2024)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DA0D8BE-7CF2-53A2-6867-9C461B38A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F547B-A536-3844-B3EC-61A09122F548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9F139C7-CE7A-B6C2-0BA4-BF6648677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DC409BD-B5A5-BF61-42BD-0BD28D744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355371"/>
              </p:ext>
            </p:extLst>
          </p:nvPr>
        </p:nvGraphicFramePr>
        <p:xfrm>
          <a:off x="838200" y="1713635"/>
          <a:ext cx="10515600" cy="475893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7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#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Title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Committee Action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7288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E120-0922 (Reapproved 0823) Specification for the Common Equipment Model (CEM),  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E120.2-0823 Specification for Protocol Buffers for Common Equipment Model (CEM),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E125-0923, Specification for Equipment Self Description (</a:t>
                      </a:r>
                      <a:r>
                        <a:rPr lang="en-US" sz="1100" dirty="0" err="1">
                          <a:effectLst/>
                          <a:latin typeface="+mj-lt"/>
                          <a:ea typeface="MS Mincho" panose="02020609040205080304" pitchFamily="49" charset="-128"/>
                        </a:rPr>
                        <a:t>EqSD</a:t>
                      </a: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) and SEMI E125.2-0923 Specification for Protocol Buffers for Equipment Self Description (</a:t>
                      </a:r>
                      <a:r>
                        <a:rPr lang="en-US" sz="1100" dirty="0" err="1">
                          <a:effectLst/>
                          <a:latin typeface="+mj-lt"/>
                          <a:ea typeface="MS Mincho" panose="02020609040205080304" pitchFamily="49" charset="-128"/>
                        </a:rPr>
                        <a:t>EqSD</a:t>
                      </a: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), 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E132-0624 Specification for Equipment Client Authentication and Authorization,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E132.2-0624 Specification for Protocol Buffers for Equipment Client Authentication and Authorization (ECA), 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E134-0624 Specification for Data Collection Management, 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E134.2-0624 Specification for Protocol Buffers of Data Collection Management, </a:t>
                      </a:r>
                      <a:b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</a:b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E179-0624 Specification for Protocol Buffers Common Components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Update issues raised by TF members and rework .proto files to better align with Protocol Buffers Style Guide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 with editorial changes</a:t>
                      </a:r>
                      <a:endParaRPr lang="en-US" sz="11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8054474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7289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E87-0524 - Specification for Carrier Management (CMS) and SEMI E87.1-0524 Specification for SECS-II Protocol for Carrier Management (CMS)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10681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Correct issues with SEMI E87 variables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1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566853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Eliminate 'must' terminology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1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727709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LI-3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Clarify Carrier State Model Transition #7 trigger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1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1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34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04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Activities Authorized by GCS between TC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2509568"/>
              </p:ext>
            </p:extLst>
          </p:nvPr>
        </p:nvGraphicFramePr>
        <p:xfrm>
          <a:off x="831850" y="1826078"/>
          <a:ext cx="10018485" cy="29870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7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66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Details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17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7288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SNARF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DDA TF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Line Item Revision to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E120-0922 (Reapproved 0823) Specification for the Common Equipment Model (CEM), 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E120.2-0823 Specification for Protocol Buffers for Common Equipment Model (CEM),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E125-0923, Specification for Equipment Self Description 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EqSD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and SEMI E125.2-0923 Specification for Protocol Buffers for Equipment Self Description 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EqSD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E132-0624 Specification for Equipment Client Authentication and Authorization,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E132.2-0624 Specification for Protocol Buffers for Equipment Client Authentication and Authorization (ECA),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E134-0624 Specification for Data Collection Management,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E134.2-0624 Specification for Protocol Buffers of Data Collection Management, </a:t>
                      </a:r>
                      <a:b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SEMI E179-0624 Specification for Protocol Buffers Common Components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4211228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19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Activities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321129"/>
              </p:ext>
            </p:extLst>
          </p:nvPr>
        </p:nvGraphicFramePr>
        <p:xfrm>
          <a:off x="831850" y="1826078"/>
          <a:ext cx="10018485" cy="123900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1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364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Details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SNARF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Sensor Bus TF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of SEMI E54.13, Specification for Sensor/Actuator Network Communications for Ethernet/IP(TM)</a:t>
                      </a: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SNARF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Sensor Bus TF</a:t>
                      </a:r>
                    </a:p>
                  </a:txBody>
                  <a:tcPr marL="8890" marR="889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of SEMI E54.12, Specification for Sensor/Actuator Network Communications for CC-Link</a:t>
                      </a: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2969474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692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Activities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4158734"/>
              </p:ext>
            </p:extLst>
          </p:nvPr>
        </p:nvGraphicFramePr>
        <p:xfrm>
          <a:off x="831850" y="1826078"/>
          <a:ext cx="10018485" cy="447194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4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1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364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Details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6743C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GUI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SEMI E95-1101, Specification for Human Interface for Semiconductor Manufacturing Equipment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6926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CDS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New Standard: Specification for Equipment Operator Access Management and Monitoring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234982071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7178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857669029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7179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Generic Model for Communication and Control of Manufacturing Equipment (GEM) to 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3349897364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7180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Processing Management to 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1144124152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7187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ESEC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SEMI E167-1213 - Specification for Equipment Energy Saving Mode Communications (EESM) and SEMI E167.1-1213 - Specification for SECS-II Protocol for Equipment Energy Saving Mode Communications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4004524456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7240B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GEM 300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Revision to SEMI E157-0324, Specification for Module Process Tracking, with title change to: Specification for Module and Substrate Process Tracking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2969474239"/>
                  </a:ext>
                </a:extLst>
              </a:tr>
              <a:tr h="55155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7270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PCS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Line Item Revision to SEMI E151-1211 (Reapproved 0517), Guide for Understanding Data Quality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1953047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46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DE9AB-9713-E2FC-A886-1414980EE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946E20-8437-3F77-0E47-33A68D1DD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Activities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99477F-7BFA-A697-1EDE-2C259C04E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FBED4-2ECC-FCD2-1837-CDF1BC141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9FE7D34B-C042-D55D-8D53-28534BDED7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956744"/>
              </p:ext>
            </p:extLst>
          </p:nvPr>
        </p:nvGraphicFramePr>
        <p:xfrm>
          <a:off x="831850" y="1826078"/>
          <a:ext cx="10018485" cy="175716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1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364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Details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CDS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Line Item Revision to SEMI E191-1024 - Specification for Computing Device Cybersecurity Status Reporting and E191.1-1024 - Specification for SECS-II Protocol for Computing Device Cybersecurity Status Reporting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840829529"/>
                  </a:ext>
                </a:extLst>
              </a:tr>
              <a:tr h="43412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Cycle 1-2025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GEM 300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Line Item Revision to SEMI E5-0224 - Specification for SEMI Equipment Communications Standard 2 Message Content (SECS-II), and</a:t>
                      </a:r>
                      <a:b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S Mincho" panose="02020609040205080304" pitchFamily="49" charset="-128"/>
                        </a:rPr>
                        <a:t>SEMI E30-0224 - Specification for the Generic Model for Communications and Control of Manufacturing Equipment (GEM)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b"/>
                </a:tc>
                <a:extLst>
                  <a:ext uri="{0D108BD9-81ED-4DB2-BD59-A6C34878D82A}">
                    <a16:rowId xmlns:a16="http://schemas.microsoft.com/office/drawing/2014/main" val="4046971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59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Ballots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5018575"/>
              </p:ext>
            </p:extLst>
          </p:nvPr>
        </p:nvGraphicFramePr>
        <p:xfrm>
          <a:off x="831850" y="1826078"/>
          <a:ext cx="10018485" cy="4053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4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150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Details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6743C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Graphical User Interfaces (GUI)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SEMI E95-1101, Specification for Human Interface for Semiconductor Manufacturing Equipment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12417659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6926A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Fab &amp; Equipment Computer and Device Security (CDS)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New Standard: Specification for Equipment Operator Access Management and Monitoring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89227275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7178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3016064165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7179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Generic Model for Communication and Control of Manufacturing Equipment (GEM) to 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30853672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Processing Management to SEMI E164-0414 (Reapproved 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41095033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Carrier Management (CMS) to SEMI E164-0414 (0721),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187521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70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Ballots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155026"/>
              </p:ext>
            </p:extLst>
          </p:nvPr>
        </p:nvGraphicFramePr>
        <p:xfrm>
          <a:off x="831850" y="1826078"/>
          <a:ext cx="10018485" cy="448056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4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150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Details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Substrate Tracking to SEMI E164-0414 (0721), Specification for EDA Common Metadata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012417659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Control Job Management to SEMI E164-0414 (0721), Specification for EDA Common Metadata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89227275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Equipment Performance Tracker to SEMI E164-0414 (0721), Specification for EDA Common Metadata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3016064165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Time Synchronization and Definition of the TS-Clock Object to SEMI E164-0414 (0721), Specification for EDA Common Metadata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30853672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7186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EDA Common Metadata for Module Process Tracking to SEMI E164-0414 (0721), Specification for EDA Common Metadata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410950336"/>
                  </a:ext>
                </a:extLst>
              </a:tr>
              <a:tr h="20150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7213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ABFI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to SEMI E142-1022 - Specification for Substrate Mapping, SEMI E142.1-0921E — Specification for XML Schema for Substrate Mapping, SEMI E142.2-1016 — Specification for SECS II Protocol for Substrate Mapping, SEMI E142.3-1016 — Specification for Web Services for Substrate Mapping, SEMI E142.4-1022 — Specification for SECS II Protocol for Substrate Mapping Using Item Transfer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187521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7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744856" cy="808976"/>
          </a:xfrm>
        </p:spPr>
        <p:txBody>
          <a:bodyPr>
            <a:normAutofit/>
          </a:bodyPr>
          <a:lstStyle/>
          <a:p>
            <a:r>
              <a:rPr lang="en-US" dirty="0"/>
              <a:t>Authorized Ballots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B935A92-8DF3-3575-7BF4-F099130E78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5762858"/>
              </p:ext>
            </p:extLst>
          </p:nvPr>
        </p:nvGraphicFramePr>
        <p:xfrm>
          <a:off x="831850" y="1826078"/>
          <a:ext cx="10018485" cy="46939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21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497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99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#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Type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>
                          <a:effectLst/>
                        </a:rPr>
                        <a:t>SC/TF/WG</a:t>
                      </a:r>
                      <a:endParaRPr lang="en-US" sz="1400" i="1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dirty="0">
                          <a:effectLst/>
                        </a:rPr>
                        <a:t>Details</a:t>
                      </a:r>
                      <a:endParaRPr lang="en-US" sz="1400" i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99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7227A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to SEMI E125-0923 Specification for Equipment Self Description (EqSD) and SEMI E125.2-0923 Specification for Protocol Buffers for Equipment Self Description (EqSD)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012417659"/>
                  </a:ext>
                </a:extLst>
              </a:tr>
              <a:tr h="190999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7240A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7-2024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GEM300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SEMI E157-0324, Specification for Module Process Tracking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892272756"/>
                  </a:ext>
                </a:extLst>
              </a:tr>
              <a:tr h="38199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7241A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7–2024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ABFI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New Standard: Guide for Equipment Adoption Criteria for GEM And GEM-Based Standards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3016064165"/>
                  </a:ext>
                </a:extLst>
              </a:tr>
              <a:tr h="38199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R7068A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6–2024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Equipment Data Publication (EDP)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New Standard: Specification for Equipment Data Publication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308536726"/>
                  </a:ext>
                </a:extLst>
              </a:tr>
              <a:tr h="38199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R7069A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6–2024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EDP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Common Data for Etch Components to Specification for Equipment Data Publication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410950336"/>
                  </a:ext>
                </a:extLst>
              </a:tr>
              <a:tr h="190999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R7230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6–2024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CDS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New Standard: Specification for Computing Device Cybersecurity Status Reporting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187521912"/>
                  </a:ext>
                </a:extLst>
              </a:tr>
              <a:tr h="57299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R7232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Cycle 6–2024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CDS TF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Revision to Add a New Subordinate Standard: Specification for SECS-II Protocol for Computing Device Cybersecurity Status Reporting to Specification for Computing Device Cybersecurity Status Reporting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2447122494"/>
                  </a:ext>
                </a:extLst>
              </a:tr>
              <a:tr h="763995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SNARF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to SEMI E132-0923 (Reapproved 0624), Specification for Equipment Client Authentication and Authorization, and E132.2-0923 (Reapproved 0624), Specification for Protocol Buffers for Equipment Client Authentication and Authorization (ECA)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1111770634"/>
                  </a:ext>
                </a:extLst>
              </a:tr>
              <a:tr h="57299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SNARF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DDA TF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Line Item Revision to SEMI E134-0624, Specification for Data Collection Management, and SEMI E134.2-0624, Specification for Protocol Buffers of Data Collection Management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 anchor="ctr"/>
                </a:tc>
                <a:extLst>
                  <a:ext uri="{0D108BD9-81ED-4DB2-BD59-A6C34878D82A}">
                    <a16:rowId xmlns:a16="http://schemas.microsoft.com/office/drawing/2014/main" val="838454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95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97644-B850-9C47-A28F-B85099515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SNARF(s) Cancelled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18394-ADC8-E341-8153-40BE69ED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466D-BF02-D74C-B48F-033FFA0CE4AC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C9FB6-B9C4-DF4D-8ECF-8BB4DC2BE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C7727-A1E0-6B93-A1FE-1780CDBDB07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E6648B-C9F8-CC2B-42B8-28828580EB1A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0CD1D65-1262-3863-CA0A-F5F957ADFCD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6722, Reapproval of SEMI E54.11 - Specification for Sensor/Actuator Network Specific Device Model for Endpoint Devices</a:t>
            </a:r>
          </a:p>
          <a:p>
            <a:r>
              <a:rPr lang="en-US" dirty="0"/>
              <a:t>6724, Reapproval of SEMI E54.3 - Specification for Sensor/Actuator Network Specific Device Model for Mass Flow Device</a:t>
            </a:r>
          </a:p>
          <a:p>
            <a:r>
              <a:rPr lang="en-US" dirty="0"/>
              <a:t>6852, Reapproval of SEMI E142.3-1016, Specification for Web Services for Substrate Mapping</a:t>
            </a:r>
          </a:p>
          <a:p>
            <a:r>
              <a:rPr lang="en-US" dirty="0"/>
              <a:t>7227, Line Item Revision to SEMI E125-0923 Specification for Equipment Self Description (</a:t>
            </a:r>
            <a:r>
              <a:rPr lang="en-US" dirty="0" err="1"/>
              <a:t>EqSD</a:t>
            </a:r>
            <a:r>
              <a:rPr lang="en-US" dirty="0"/>
              <a:t>) and SEMI E125.2-0923 Specification for Protocol Buffers for Equipment Self Description (</a:t>
            </a:r>
            <a:r>
              <a:rPr lang="en-US" dirty="0" err="1"/>
              <a:t>EqSD</a:t>
            </a:r>
            <a:r>
              <a:rPr lang="en-US" dirty="0"/>
              <a:t>)</a:t>
            </a:r>
          </a:p>
          <a:p>
            <a:r>
              <a:rPr lang="en-US" dirty="0"/>
              <a:t>7275, Line Item Revision to SEMI E5-0224 - Specification for SEMI Equipment Communications Standard 2 Message Content (SECS-II)</a:t>
            </a:r>
          </a:p>
        </p:txBody>
      </p:sp>
    </p:spTree>
    <p:extLst>
      <p:ext uri="{BB962C8B-B14F-4D97-AF65-F5344CB8AC3E}">
        <p14:creationId xmlns:p14="http://schemas.microsoft.com/office/powerpoint/2010/main" val="15136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8055651" cy="631459"/>
          </a:xfrm>
        </p:spPr>
        <p:txBody>
          <a:bodyPr/>
          <a:lstStyle/>
          <a:p>
            <a:r>
              <a:rPr lang="en-US" dirty="0"/>
              <a:t>5-Year Review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7" name="Table 8">
            <a:extLst>
              <a:ext uri="{FF2B5EF4-FFF2-40B4-BE49-F238E27FC236}">
                <a16:creationId xmlns:a16="http://schemas.microsoft.com/office/drawing/2014/main" id="{91E8817A-6EDE-C239-4F85-E7A309CECBBB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85325752"/>
              </p:ext>
            </p:extLst>
          </p:nvPr>
        </p:nvGraphicFramePr>
        <p:xfrm>
          <a:off x="831849" y="1510308"/>
          <a:ext cx="10521953" cy="1167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517">
                  <a:extLst>
                    <a:ext uri="{9D8B030D-6E8A-4147-A177-3AD203B41FA5}">
                      <a16:colId xmlns:a16="http://schemas.microsoft.com/office/drawing/2014/main" val="3416089566"/>
                    </a:ext>
                  </a:extLst>
                </a:gridCol>
                <a:gridCol w="3942351">
                  <a:extLst>
                    <a:ext uri="{9D8B030D-6E8A-4147-A177-3AD203B41FA5}">
                      <a16:colId xmlns:a16="http://schemas.microsoft.com/office/drawing/2014/main" val="2548670016"/>
                    </a:ext>
                  </a:extLst>
                </a:gridCol>
                <a:gridCol w="1346444">
                  <a:extLst>
                    <a:ext uri="{9D8B030D-6E8A-4147-A177-3AD203B41FA5}">
                      <a16:colId xmlns:a16="http://schemas.microsoft.com/office/drawing/2014/main" val="1347699831"/>
                    </a:ext>
                  </a:extLst>
                </a:gridCol>
                <a:gridCol w="1228619">
                  <a:extLst>
                    <a:ext uri="{9D8B030D-6E8A-4147-A177-3AD203B41FA5}">
                      <a16:colId xmlns:a16="http://schemas.microsoft.com/office/drawing/2014/main" val="4130198000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1566755499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3995834122"/>
                    </a:ext>
                  </a:extLst>
                </a:gridCol>
              </a:tblGrid>
              <a:tr h="5417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Display Name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Description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Date Available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Task Force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Disposition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dirty="0"/>
                        <a:t>Doc #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3894016"/>
                  </a:ext>
                </a:extLst>
              </a:tr>
              <a:tr h="625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SEMI E54.21-1019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Specification for Sensor Actuator Network for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Motionnet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Communication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dirty="0"/>
                        <a:t>Sensor Bus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dirty="0"/>
                        <a:t>Let it go inactive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45508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8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758B8-17E7-0447-AE20-1D8550142E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8CF9F9-E01D-9F42-98EF-913CBFD859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Leadership</a:t>
            </a:r>
          </a:p>
          <a:p>
            <a:r>
              <a:rPr lang="en-US" dirty="0"/>
              <a:t>Organization Chart</a:t>
            </a:r>
          </a:p>
          <a:p>
            <a:r>
              <a:rPr lang="en-US" dirty="0"/>
              <a:t>Meetings Information</a:t>
            </a:r>
          </a:p>
          <a:p>
            <a:r>
              <a:rPr lang="en-US" dirty="0"/>
              <a:t>Ballot Results</a:t>
            </a:r>
          </a:p>
          <a:p>
            <a:r>
              <a:rPr lang="en-US" dirty="0"/>
              <a:t>Authorized Activities/Other Activities</a:t>
            </a:r>
          </a:p>
          <a:p>
            <a:r>
              <a:rPr lang="en-US" dirty="0"/>
              <a:t>Authorized Ballots</a:t>
            </a:r>
          </a:p>
          <a:p>
            <a:r>
              <a:rPr lang="en-US" dirty="0"/>
              <a:t>Open SNARFs</a:t>
            </a:r>
          </a:p>
          <a:p>
            <a:r>
              <a:rPr lang="en-US" dirty="0"/>
              <a:t>Inactive Status</a:t>
            </a:r>
          </a:p>
          <a:p>
            <a:r>
              <a:rPr lang="en-US" dirty="0"/>
              <a:t>Five-Year Review</a:t>
            </a:r>
          </a:p>
          <a:p>
            <a:r>
              <a:rPr lang="en-US" dirty="0"/>
              <a:t>Task Force Highlights</a:t>
            </a:r>
          </a:p>
          <a:p>
            <a:r>
              <a:rPr lang="en-US" dirty="0"/>
              <a:t>Next Meeting Schedule</a:t>
            </a:r>
          </a:p>
          <a:p>
            <a:r>
              <a:rPr lang="en-US" dirty="0"/>
              <a:t>SEMI Staff Contact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7A666F-40E6-E148-87DE-4C9D08663F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1</a:t>
            </a:r>
          </a:p>
          <a:p>
            <a:r>
              <a:rPr lang="en-US" dirty="0"/>
              <a:t>2</a:t>
            </a:r>
          </a:p>
          <a:p>
            <a:r>
              <a:rPr lang="en-US" dirty="0"/>
              <a:t>3</a:t>
            </a:r>
          </a:p>
          <a:p>
            <a:r>
              <a:rPr lang="en-US" dirty="0"/>
              <a:t>4</a:t>
            </a:r>
          </a:p>
          <a:p>
            <a:r>
              <a:rPr lang="en-US" dirty="0"/>
              <a:t>5</a:t>
            </a:r>
          </a:p>
          <a:p>
            <a:r>
              <a:rPr lang="en-US" dirty="0"/>
              <a:t>6</a:t>
            </a:r>
          </a:p>
          <a:p>
            <a:r>
              <a:rPr lang="en-US" dirty="0"/>
              <a:t>7</a:t>
            </a:r>
          </a:p>
          <a:p>
            <a:r>
              <a:rPr lang="en-US" dirty="0"/>
              <a:t>8</a:t>
            </a:r>
          </a:p>
          <a:p>
            <a:r>
              <a:rPr lang="en-US" dirty="0"/>
              <a:t>9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4401394-CD26-34A7-C2D7-31A3AA409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43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56A0524E-0AA2-87D1-6741-5B3BE196BE83}"/>
              </a:ext>
            </a:extLst>
          </p:cNvPr>
          <p:cNvSpPr/>
          <p:nvPr/>
        </p:nvSpPr>
        <p:spPr>
          <a:xfrm>
            <a:off x="-1" y="762721"/>
            <a:ext cx="12188825" cy="126421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A16AC50-6AB8-1AB2-1147-2345CC1AEFF5}"/>
              </a:ext>
            </a:extLst>
          </p:cNvPr>
          <p:cNvSpPr/>
          <p:nvPr/>
        </p:nvSpPr>
        <p:spPr>
          <a:xfrm>
            <a:off x="-1" y="1126860"/>
            <a:ext cx="12188825" cy="914598"/>
          </a:xfrm>
          <a:prstGeom prst="rect">
            <a:avLst/>
          </a:prstGeom>
          <a:solidFill>
            <a:srgbClr val="347DA2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68C7D54-8932-3420-23CB-5FB059BEFDBC}"/>
              </a:ext>
            </a:extLst>
          </p:cNvPr>
          <p:cNvGrpSpPr/>
          <p:nvPr/>
        </p:nvGrpSpPr>
        <p:grpSpPr>
          <a:xfrm>
            <a:off x="457201" y="1202823"/>
            <a:ext cx="11314496" cy="830997"/>
            <a:chOff x="457201" y="896330"/>
            <a:chExt cx="9072645" cy="83099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6535B56-A6B1-1E1E-B8A1-46DFBCBAC95C}"/>
                </a:ext>
              </a:extLst>
            </p:cNvPr>
            <p:cNvSpPr txBox="1"/>
            <p:nvPr/>
          </p:nvSpPr>
          <p:spPr>
            <a:xfrm>
              <a:off x="457201" y="896330"/>
              <a:ext cx="440355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Arial" panose="020B0604020202020204"/>
                </a:rPr>
                <a:t>Vision: </a:t>
              </a:r>
              <a:r>
                <a:rPr lang="en-US" sz="1600" b="1" kern="0" dirty="0">
                  <a:solidFill>
                    <a:srgbClr val="F9C642"/>
                  </a:solidFill>
                  <a:latin typeface="Arial" panose="020B0604020202020204"/>
                </a:rPr>
                <a:t>Strengthen cyber resilience and protection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of the global semiconductor supply chain against evolving threats.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91DE47C-4E18-B486-E3B3-678FC577030C}"/>
                </a:ext>
              </a:extLst>
            </p:cNvPr>
            <p:cNvSpPr txBox="1"/>
            <p:nvPr/>
          </p:nvSpPr>
          <p:spPr>
            <a:xfrm>
              <a:off x="5126289" y="896330"/>
              <a:ext cx="440355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Arial" panose="020B0604020202020204"/>
                </a:rPr>
                <a:t>Mission: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Develop and promote a </a:t>
              </a:r>
              <a:r>
                <a:rPr lang="en-US" sz="1600" b="1" kern="0" dirty="0">
                  <a:solidFill>
                    <a:srgbClr val="F9C642"/>
                  </a:solidFill>
                  <a:latin typeface="Arial" panose="020B0604020202020204"/>
                </a:rPr>
                <a:t>standards-based, industry-wide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approach to improve cybersecurity and accelerate implementation of actionable solutions.</a:t>
              </a:r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68193946-9050-CA7E-700B-EBFAA327DE99}"/>
              </a:ext>
            </a:extLst>
          </p:cNvPr>
          <p:cNvSpPr/>
          <p:nvPr/>
        </p:nvSpPr>
        <p:spPr>
          <a:xfrm>
            <a:off x="7472948" y="2072773"/>
            <a:ext cx="4274438" cy="3870960"/>
          </a:xfrm>
          <a:prstGeom prst="roundRect">
            <a:avLst>
              <a:gd name="adj" fmla="val 4546"/>
            </a:avLst>
          </a:prstGeom>
          <a:solidFill>
            <a:srgbClr val="FFFFFF">
              <a:alpha val="63000"/>
            </a:srgbClr>
          </a:solidFill>
          <a:ln w="12700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4" name="Picture 26" descr="TSMC - Wikipedia">
            <a:extLst>
              <a:ext uri="{FF2B5EF4-FFF2-40B4-BE49-F238E27FC236}">
                <a16:creationId xmlns:a16="http://schemas.microsoft.com/office/drawing/2014/main" id="{1E686B89-699D-475F-65FB-424A5586F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933" y="2499976"/>
            <a:ext cx="1028667" cy="8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C80D7B3-C62D-EBBB-9F8F-12EBE163F21A}"/>
              </a:ext>
            </a:extLst>
          </p:cNvPr>
          <p:cNvGrpSpPr/>
          <p:nvPr/>
        </p:nvGrpSpPr>
        <p:grpSpPr>
          <a:xfrm>
            <a:off x="429968" y="2072773"/>
            <a:ext cx="6844154" cy="3870960"/>
            <a:chOff x="429968" y="1673435"/>
            <a:chExt cx="6844154" cy="387096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5B616117-5917-F7F8-37EB-A839E4DA1DDF}"/>
                </a:ext>
              </a:extLst>
            </p:cNvPr>
            <p:cNvSpPr/>
            <p:nvPr/>
          </p:nvSpPr>
          <p:spPr>
            <a:xfrm>
              <a:off x="429968" y="1673435"/>
              <a:ext cx="6844154" cy="3870960"/>
            </a:xfrm>
            <a:prstGeom prst="roundRect">
              <a:avLst>
                <a:gd name="adj" fmla="val 4546"/>
              </a:avLst>
            </a:prstGeom>
            <a:solidFill>
              <a:srgbClr val="FFFFFF">
                <a:alpha val="63000"/>
              </a:srgbClr>
            </a:solidFill>
            <a:ln w="12700" cap="flat" cmpd="sng" algn="ctr">
              <a:solidFill>
                <a:srgbClr val="347DA2"/>
              </a:solidFill>
              <a:prstDash val="solid"/>
            </a:ln>
            <a:effectLst/>
          </p:spPr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" name="Content Placeholder 5">
              <a:extLst>
                <a:ext uri="{FF2B5EF4-FFF2-40B4-BE49-F238E27FC236}">
                  <a16:creationId xmlns:a16="http://schemas.microsoft.com/office/drawing/2014/main" id="{33706753-E8DA-00EB-C6D4-683BA7E2C62A}"/>
                </a:ext>
              </a:extLst>
            </p:cNvPr>
            <p:cNvSpPr txBox="1">
              <a:spLocks/>
            </p:cNvSpPr>
            <p:nvPr/>
          </p:nvSpPr>
          <p:spPr>
            <a:xfrm>
              <a:off x="477518" y="1726280"/>
              <a:ext cx="6513759" cy="38829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spcBef>
                  <a:spcPts val="6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228600" algn="l" defTabSz="914400" rtl="0" eaLnBrk="1" latinLnBrk="0" hangingPunct="1">
                <a:spcBef>
                  <a:spcPts val="600"/>
                </a:spcBef>
                <a:buClr>
                  <a:srgbClr val="8B8D8E"/>
                </a:buClr>
                <a:buSzPct val="100000"/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44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30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002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8288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057400" indent="-228600" algn="l" defTabSz="914400" rtl="0" eaLnBrk="1" latinLnBrk="0" hangingPunct="1">
                <a:spcBef>
                  <a:spcPts val="600"/>
                </a:spcBef>
                <a:buClr>
                  <a:schemeClr val="accent6"/>
                </a:buClr>
                <a:buFont typeface="Arial" pitchFamily="34" charset="0"/>
                <a:buChar char="−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347DA2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Key Focus Areas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50F0BBF2-8E8D-5D01-6CDE-2A6279E34FC7}"/>
                </a:ext>
              </a:extLst>
            </p:cNvPr>
            <p:cNvGrpSpPr/>
            <p:nvPr/>
          </p:nvGrpSpPr>
          <p:grpSpPr>
            <a:xfrm>
              <a:off x="444614" y="1914740"/>
              <a:ext cx="2190761" cy="3504708"/>
              <a:chOff x="478481" y="2618745"/>
              <a:chExt cx="2190761" cy="3504708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B31D0E7-38F8-F34B-6553-94BBD63CA045}"/>
                  </a:ext>
                </a:extLst>
              </p:cNvPr>
              <p:cNvSpPr txBox="1"/>
              <p:nvPr/>
            </p:nvSpPr>
            <p:spPr>
              <a:xfrm>
                <a:off x="853439" y="3107268"/>
                <a:ext cx="1789719" cy="45719"/>
              </a:xfrm>
              <a:prstGeom prst="rect">
                <a:avLst/>
              </a:prstGeom>
              <a:solidFill>
                <a:srgbClr val="347DA2">
                  <a:lumMod val="20000"/>
                  <a:lumOff val="80000"/>
                </a:srgbClr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15A1E73-8DD8-20C6-D5A7-F59072802C12}"/>
                  </a:ext>
                </a:extLst>
              </p:cNvPr>
              <p:cNvSpPr txBox="1"/>
              <p:nvPr/>
            </p:nvSpPr>
            <p:spPr>
              <a:xfrm>
                <a:off x="478481" y="2618745"/>
                <a:ext cx="45004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47DA2"/>
                    </a:solidFill>
                    <a:effectLst/>
                    <a:uLnTx/>
                    <a:uFillTx/>
                    <a:latin typeface="Georgia" panose="02040502050405020303" pitchFamily="18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E7E8918-33C1-2037-47DB-7A03CED80117}"/>
                  </a:ext>
                </a:extLst>
              </p:cNvPr>
              <p:cNvSpPr txBox="1"/>
              <p:nvPr/>
            </p:nvSpPr>
            <p:spPr>
              <a:xfrm>
                <a:off x="510228" y="3208867"/>
                <a:ext cx="2159014" cy="2914586"/>
              </a:xfrm>
              <a:prstGeom prst="rect">
                <a:avLst/>
              </a:prstGeom>
              <a:solidFill>
                <a:srgbClr val="347DA2"/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Develop a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robust framework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for cybersecurity that incorporates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lessons learned 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from the recent transition and embraces open collaboration.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DFD8DEFA-95F4-5CD0-F216-E71B096C3975}"/>
                </a:ext>
              </a:extLst>
            </p:cNvPr>
            <p:cNvGrpSpPr/>
            <p:nvPr/>
          </p:nvGrpSpPr>
          <p:grpSpPr>
            <a:xfrm>
              <a:off x="2728669" y="1914740"/>
              <a:ext cx="2206387" cy="3504708"/>
              <a:chOff x="2679393" y="2618745"/>
              <a:chExt cx="2206387" cy="3504708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CDF45027-906A-4274-96CF-40A1541781A4}"/>
                  </a:ext>
                </a:extLst>
              </p:cNvPr>
              <p:cNvSpPr txBox="1"/>
              <p:nvPr/>
            </p:nvSpPr>
            <p:spPr>
              <a:xfrm>
                <a:off x="3087080" y="3107268"/>
                <a:ext cx="1789719" cy="45719"/>
              </a:xfrm>
              <a:prstGeom prst="rect">
                <a:avLst/>
              </a:prstGeom>
              <a:solidFill>
                <a:srgbClr val="347DA2">
                  <a:lumMod val="20000"/>
                  <a:lumOff val="80000"/>
                </a:srgbClr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9004A5A-8E07-D011-DB7B-FE98F8C4DF9F}"/>
                  </a:ext>
                </a:extLst>
              </p:cNvPr>
              <p:cNvSpPr txBox="1"/>
              <p:nvPr/>
            </p:nvSpPr>
            <p:spPr>
              <a:xfrm>
                <a:off x="2679393" y="2618745"/>
                <a:ext cx="45004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47DA2"/>
                    </a:solidFill>
                    <a:effectLst/>
                    <a:uLnTx/>
                    <a:uFillTx/>
                    <a:latin typeface="Georgia" panose="02040502050405020303" pitchFamily="18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33D9F1A5-EEAB-CB90-48F9-F632C6082722}"/>
                  </a:ext>
                </a:extLst>
              </p:cNvPr>
              <p:cNvSpPr txBox="1"/>
              <p:nvPr/>
            </p:nvSpPr>
            <p:spPr>
              <a:xfrm>
                <a:off x="2726766" y="3208867"/>
                <a:ext cx="2159014" cy="2914586"/>
              </a:xfrm>
              <a:prstGeom prst="rect">
                <a:avLst/>
              </a:prstGeom>
              <a:solidFill>
                <a:srgbClr val="347DA2"/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Create a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semiconductor industry-specific framework 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to assess the strength of cybersecurity across the supply chain and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implement measures 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to better protect ecosystem networks.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7C6C1FF-483C-33EF-0899-CDDFF5B146A4}"/>
                </a:ext>
              </a:extLst>
            </p:cNvPr>
            <p:cNvGrpSpPr/>
            <p:nvPr/>
          </p:nvGrpSpPr>
          <p:grpSpPr>
            <a:xfrm>
              <a:off x="5028350" y="1935906"/>
              <a:ext cx="2192502" cy="3483542"/>
              <a:chOff x="5028350" y="2639911"/>
              <a:chExt cx="2192502" cy="348354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8D974E7-83F8-C540-BCE0-25DF8506AE5A}"/>
                  </a:ext>
                </a:extLst>
              </p:cNvPr>
              <p:cNvSpPr txBox="1"/>
              <p:nvPr/>
            </p:nvSpPr>
            <p:spPr>
              <a:xfrm>
                <a:off x="5418935" y="3107268"/>
                <a:ext cx="1789719" cy="45719"/>
              </a:xfrm>
              <a:prstGeom prst="rect">
                <a:avLst/>
              </a:prstGeom>
              <a:solidFill>
                <a:srgbClr val="347DA2">
                  <a:lumMod val="20000"/>
                  <a:lumOff val="80000"/>
                </a:srgbClr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C6823ECD-1B6B-BD2A-8283-2FF7457FE126}"/>
                  </a:ext>
                </a:extLst>
              </p:cNvPr>
              <p:cNvSpPr txBox="1"/>
              <p:nvPr/>
            </p:nvSpPr>
            <p:spPr>
              <a:xfrm>
                <a:off x="5028350" y="2639911"/>
                <a:ext cx="4500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47DA2"/>
                    </a:solidFill>
                    <a:effectLst/>
                    <a:uLnTx/>
                    <a:uFillTx/>
                    <a:latin typeface="Georgia" panose="02040502050405020303" pitchFamily="18" charset="0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BC45577-4A67-A7DE-5DD3-1F6C69735ABC}"/>
                  </a:ext>
                </a:extLst>
              </p:cNvPr>
              <p:cNvSpPr txBox="1"/>
              <p:nvPr/>
            </p:nvSpPr>
            <p:spPr>
              <a:xfrm>
                <a:off x="5061838" y="3208867"/>
                <a:ext cx="2159014" cy="2914586"/>
              </a:xfrm>
              <a:prstGeom prst="rect">
                <a:avLst/>
              </a:prstGeom>
              <a:solidFill>
                <a:srgbClr val="347DA2"/>
              </a:solidFill>
            </p:spPr>
            <p:txBody>
              <a:bodyPr wrap="square" lIns="72000" rIns="72000">
                <a:no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Incorporate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best practices from other industries 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such as </a:t>
                </a: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9C642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automotive and medical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with the aim to modernize security protocols and facilitate greater collaborative information sharing through SEMI.</a:t>
                </a:r>
              </a:p>
            </p:txBody>
          </p:sp>
        </p:grpSp>
      </p:grpSp>
      <p:pic>
        <p:nvPicPr>
          <p:cNvPr id="86" name="Picture 6" descr="ASML Logo and symbol, meaning, history, PNG, brand">
            <a:extLst>
              <a:ext uri="{FF2B5EF4-FFF2-40B4-BE49-F238E27FC236}">
                <a16:creationId xmlns:a16="http://schemas.microsoft.com/office/drawing/2014/main" id="{96684E65-15AF-F0E3-5021-1E508A09E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50" y="3633319"/>
            <a:ext cx="975361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3CDFA076-415D-58B6-E5C1-2E00042F4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9893" y="2627064"/>
            <a:ext cx="1463040" cy="36576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97A406BB-D65F-0301-0822-A3327646D3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4767" y="4889470"/>
            <a:ext cx="922857" cy="548640"/>
          </a:xfrm>
          <a:prstGeom prst="rect">
            <a:avLst/>
          </a:prstGeom>
        </p:spPr>
      </p:pic>
      <p:pic>
        <p:nvPicPr>
          <p:cNvPr id="89" name="Picture 2" descr="IBM Logo PNG vector in SVG, PDF, AI, CDR format">
            <a:extLst>
              <a:ext uri="{FF2B5EF4-FFF2-40B4-BE49-F238E27FC236}">
                <a16:creationId xmlns:a16="http://schemas.microsoft.com/office/drawing/2014/main" id="{6A27AAFA-C7C1-47C4-81E2-D8D8302BD6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5" t="24810" r="9301" b="23539"/>
          <a:stretch/>
        </p:blipFill>
        <p:spPr bwMode="auto">
          <a:xfrm>
            <a:off x="7887629" y="3924292"/>
            <a:ext cx="115438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3193CCE5-7639-0567-6E0B-09647974D587}"/>
              </a:ext>
            </a:extLst>
          </p:cNvPr>
          <p:cNvSpPr txBox="1">
            <a:spLocks/>
          </p:cNvSpPr>
          <p:nvPr/>
        </p:nvSpPr>
        <p:spPr>
          <a:xfrm>
            <a:off x="7568372" y="2121495"/>
            <a:ext cx="3837430" cy="5486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8B8D8E"/>
              </a:buClr>
              <a:buSzPct val="100000"/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−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47DA2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75000"/>
                </a:solidFill>
                <a:effectLst/>
                <a:uLnTx/>
                <a:uFillTx/>
                <a:latin typeface="Gotham A"/>
                <a:ea typeface="+mn-ea"/>
                <a:cs typeface="+mn-cs"/>
              </a:rPr>
              <a:t>&gt;50 Companies Committed</a:t>
            </a:r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A6B98658-7B7A-7628-199A-6B229BA238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9140" y="4545393"/>
            <a:ext cx="1256681" cy="259109"/>
          </a:xfrm>
          <a:prstGeom prst="rect">
            <a:avLst/>
          </a:prstGeom>
        </p:spPr>
      </p:pic>
      <p:pic>
        <p:nvPicPr>
          <p:cNvPr id="93" name="Picture 92" descr="A red text on a white background&#10;&#10;Description automatically generated">
            <a:extLst>
              <a:ext uri="{FF2B5EF4-FFF2-40B4-BE49-F238E27FC236}">
                <a16:creationId xmlns:a16="http://schemas.microsoft.com/office/drawing/2014/main" id="{125F2A86-C0A2-D940-478E-9D8E0246FF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33320" b="30883"/>
          <a:stretch/>
        </p:blipFill>
        <p:spPr>
          <a:xfrm>
            <a:off x="8501532" y="5577160"/>
            <a:ext cx="1303205" cy="245388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0A90AD3B-6147-3504-0724-18AF20879B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633431" y="3158771"/>
            <a:ext cx="1171306" cy="281113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661CF7A-E920-903D-8230-E2EFF76D1A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10034031" y="5549596"/>
            <a:ext cx="1126941" cy="30051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39212445-A4D2-2BE0-5E85-F14ABDACF6A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82200" y="3507845"/>
            <a:ext cx="1559134" cy="297267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D0046FB-AADD-DA8B-8583-EC43C2C8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2532" y="2643701"/>
            <a:ext cx="957293" cy="38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5E0D1E-9345-93A0-9E45-4B56E6026E8C}"/>
              </a:ext>
            </a:extLst>
          </p:cNvPr>
          <p:cNvSpPr/>
          <p:nvPr/>
        </p:nvSpPr>
        <p:spPr>
          <a:xfrm>
            <a:off x="3175" y="5987913"/>
            <a:ext cx="1218882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SMCC workgroups are focused on implementing Cybersecurity controls into our industry factories &amp; supply chain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FDB332-470C-521F-75D4-C1ABB5990DD8}"/>
              </a:ext>
            </a:extLst>
          </p:cNvPr>
          <p:cNvSpPr txBox="1"/>
          <p:nvPr/>
        </p:nvSpPr>
        <p:spPr>
          <a:xfrm>
            <a:off x="0" y="6415392"/>
            <a:ext cx="12188824" cy="369332"/>
          </a:xfrm>
          <a:prstGeom prst="rect">
            <a:avLst/>
          </a:prstGeom>
          <a:solidFill>
            <a:srgbClr val="55A51C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have any questions or would like to get involved, please contact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cybersecurity@semi.org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808F3C6B-BCB2-26EC-E59B-5B794D567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2805" y="3449385"/>
            <a:ext cx="1497060" cy="41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Lam Research - Semiconductor Engineering">
            <a:extLst>
              <a:ext uri="{FF2B5EF4-FFF2-40B4-BE49-F238E27FC236}">
                <a16:creationId xmlns:a16="http://schemas.microsoft.com/office/drawing/2014/main" id="{81CAE347-B97B-6079-B656-4C0F3AAD40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45" t="24114" r="6444" b="33128"/>
          <a:stretch/>
        </p:blipFill>
        <p:spPr bwMode="auto">
          <a:xfrm>
            <a:off x="7743271" y="4889470"/>
            <a:ext cx="1528683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object 15">
            <a:extLst>
              <a:ext uri="{FF2B5EF4-FFF2-40B4-BE49-F238E27FC236}">
                <a16:creationId xmlns:a16="http://schemas.microsoft.com/office/drawing/2014/main" id="{77CA6515-2763-40E9-CFEA-7B08D4B66945}"/>
              </a:ext>
            </a:extLst>
          </p:cNvPr>
          <p:cNvPicPr/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013" y="4423389"/>
            <a:ext cx="1555152" cy="40617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C91394B-758C-D099-ADA2-49D81874F88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73292" y="4045847"/>
            <a:ext cx="1368042" cy="305530"/>
          </a:xfrm>
          <a:prstGeom prst="rect">
            <a:avLst/>
          </a:prstGeom>
        </p:spPr>
      </p:pic>
      <p:pic>
        <p:nvPicPr>
          <p:cNvPr id="15" name="Picture 2" descr="Home | GlobalFoundries">
            <a:extLst>
              <a:ext uri="{FF2B5EF4-FFF2-40B4-BE49-F238E27FC236}">
                <a16:creationId xmlns:a16="http://schemas.microsoft.com/office/drawing/2014/main" id="{B88B6DDD-6B7E-AFC4-D3E2-A5BDFC5E2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034" y="4916276"/>
            <a:ext cx="1234085" cy="49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0C0B520-4E49-5F62-991F-65438B640CEF}"/>
              </a:ext>
            </a:extLst>
          </p:cNvPr>
          <p:cNvSpPr txBox="1">
            <a:spLocks/>
          </p:cNvSpPr>
          <p:nvPr/>
        </p:nvSpPr>
        <p:spPr>
          <a:xfrm>
            <a:off x="160359" y="364827"/>
            <a:ext cx="10101192" cy="80897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/>
              <a:t>SEMI Technology Community </a:t>
            </a:r>
            <a:br>
              <a:rPr lang="en-US" sz="2400" dirty="0"/>
            </a:br>
            <a:r>
              <a:rPr lang="en-US" sz="2400" dirty="0"/>
              <a:t>Semiconductor Manufacturing Cybersecurity Consortium (SMCC) 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EA7754D-B146-98A5-BE04-3166C41C0B13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EE0A7-1A56-900F-36CD-A53743722D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Task Force Reports</a:t>
            </a:r>
          </a:p>
        </p:txBody>
      </p:sp>
    </p:spTree>
    <p:extLst>
      <p:ext uri="{BB962C8B-B14F-4D97-AF65-F5344CB8AC3E}">
        <p14:creationId xmlns:p14="http://schemas.microsoft.com/office/powerpoint/2010/main" val="20293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ABFI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1574" y="1861457"/>
            <a:ext cx="10522227" cy="4329904"/>
          </a:xfrm>
        </p:spPr>
        <p:txBody>
          <a:bodyPr/>
          <a:lstStyle/>
          <a:p>
            <a:r>
              <a:rPr lang="en-US" dirty="0"/>
              <a:t>SNARF Proposals</a:t>
            </a:r>
          </a:p>
          <a:p>
            <a:pPr lvl="1"/>
            <a:r>
              <a:rPr lang="en-US" dirty="0"/>
              <a:t>E90 Line-Item Revision Multiple Substrate Id Reader Support</a:t>
            </a:r>
          </a:p>
          <a:p>
            <a:pPr lvl="2"/>
            <a:r>
              <a:rPr lang="en-US" dirty="0"/>
              <a:t>Review then request GCS approval after two-week review</a:t>
            </a:r>
          </a:p>
          <a:p>
            <a:r>
              <a:rPr lang="en-US" dirty="0"/>
              <a:t>New Activities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Aligning other standards with E142</a:t>
            </a:r>
          </a:p>
          <a:p>
            <a:pPr lvl="1"/>
            <a:r>
              <a:rPr lang="en-US" dirty="0"/>
              <a:t>Inspection may be performed on un-patterned wafers.  </a:t>
            </a:r>
          </a:p>
          <a:p>
            <a:pPr lvl="2"/>
            <a:r>
              <a:rPr lang="en-US" dirty="0"/>
              <a:t>Defect XY coordinates (microns) should be mapped to E142 </a:t>
            </a:r>
            <a:r>
              <a:rPr lang="en-US" dirty="0" err="1"/>
              <a:t>PhysicalCoordinates</a:t>
            </a:r>
            <a:endParaRPr lang="en-US" dirty="0"/>
          </a:p>
          <a:p>
            <a:pPr lvl="1"/>
            <a:r>
              <a:rPr lang="en-US" dirty="0"/>
              <a:t>Test cells (tester and prober) use their own origin orientation, etc.  </a:t>
            </a:r>
          </a:p>
          <a:p>
            <a:pPr lvl="2"/>
            <a:r>
              <a:rPr lang="en-US" dirty="0"/>
              <a:t>Device XY coordinates (col, row) should be mapped to E142 </a:t>
            </a:r>
            <a:r>
              <a:rPr lang="en-US" dirty="0" err="1"/>
              <a:t>LogicalCoordinates</a:t>
            </a:r>
            <a:endParaRPr lang="en-US" dirty="0"/>
          </a:p>
          <a:p>
            <a:pPr lvl="1"/>
            <a:r>
              <a:rPr lang="en-US" dirty="0"/>
              <a:t>Assembly and FT equipment that support mapping should follow E142 SEMI standard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6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829948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CDS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1574" y="1861457"/>
            <a:ext cx="10522227" cy="4329904"/>
          </a:xfrm>
        </p:spPr>
        <p:txBody>
          <a:bodyPr/>
          <a:lstStyle/>
          <a:p>
            <a:r>
              <a:rPr lang="en-US" dirty="0"/>
              <a:t>Leadership Changes</a:t>
            </a:r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Ballot Adjudication</a:t>
            </a:r>
          </a:p>
          <a:p>
            <a:pPr lvl="1"/>
            <a:r>
              <a:rPr lang="en-US" dirty="0"/>
              <a:t>Ballot 7230: </a:t>
            </a:r>
            <a:r>
              <a:rPr lang="en-US" sz="1800" dirty="0"/>
              <a:t>New Standard: Specification For Computing Device Cybersecurity Status Reporting – </a:t>
            </a:r>
            <a:r>
              <a:rPr lang="en-US" sz="1800" b="1" dirty="0"/>
              <a:t>Published as SEMI E191-1024</a:t>
            </a:r>
          </a:p>
          <a:p>
            <a:pPr lvl="1"/>
            <a:r>
              <a:rPr lang="en-US" dirty="0"/>
              <a:t>Ballot 7232: </a:t>
            </a:r>
            <a:r>
              <a:rPr lang="en-US" sz="1800" dirty="0"/>
              <a:t>Revision to Add a New Subordinate Standard: Specification for SECS-II Protocol for Computing Device Cybersecurity Status Reporting to Specification for Computing Device Cybersecurity Status Reporting - </a:t>
            </a:r>
            <a:r>
              <a:rPr lang="en-US" sz="1800" b="1" dirty="0"/>
              <a:t>Published as SEMI E191.1-1024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2"/>
            <a:endParaRPr lang="en-US" sz="1400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9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DDA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dirty="0"/>
              <a:t>Request Ballot Authorization- Cycle 1 – 2025</a:t>
            </a:r>
          </a:p>
          <a:p>
            <a:pPr lvl="1"/>
            <a:r>
              <a:rPr lang="en-US" sz="2000" dirty="0"/>
              <a:t>E164 Revision (Ballot 7178)</a:t>
            </a:r>
          </a:p>
          <a:p>
            <a:pPr lvl="1"/>
            <a:r>
              <a:rPr lang="en-US" sz="2000" dirty="0"/>
              <a:t>New E164 Subordinate Standard for SEMI E30 content (Ballot 7179)</a:t>
            </a:r>
          </a:p>
          <a:p>
            <a:pPr lvl="1"/>
            <a:r>
              <a:rPr lang="en-US" sz="2000" dirty="0"/>
              <a:t>New E164 Subordinate Standard for SEMI E40 content (Ballot 7180)</a:t>
            </a:r>
          </a:p>
          <a:p>
            <a:pPr marL="342900" lvl="1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EDA Software Vendor Tests</a:t>
            </a:r>
          </a:p>
          <a:p>
            <a:pPr lvl="1"/>
            <a:r>
              <a:rPr lang="en-US" dirty="0"/>
              <a:t>Test Session #3 – Scheduled for Thurs Nov 7th. Focus on interoperability with SEMI E134 functionality.  </a:t>
            </a:r>
          </a:p>
          <a:p>
            <a:pPr lvl="1"/>
            <a:r>
              <a:rPr lang="en-US" dirty="0"/>
              <a:t>Reviewing issues identified in preparation for and during Test Session #3.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SEMI E164</a:t>
            </a:r>
          </a:p>
          <a:p>
            <a:pPr lvl="1"/>
            <a:r>
              <a:rPr lang="en-US" dirty="0"/>
              <a:t>Active development to rework it for Freeze 3. Creating complementary files using JSONC format.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60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GUI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dirty="0"/>
              <a:t>Reviewed 6743C draft revision 3.2</a:t>
            </a:r>
          </a:p>
          <a:p>
            <a:r>
              <a:rPr lang="en-US" dirty="0"/>
              <a:t>Items discussed in the meeting</a:t>
            </a:r>
          </a:p>
          <a:p>
            <a:pPr lvl="1"/>
            <a:r>
              <a:rPr lang="en-US" dirty="0"/>
              <a:t>Ballot reorganization experiment</a:t>
            </a:r>
          </a:p>
          <a:p>
            <a:pPr lvl="2"/>
            <a:r>
              <a:rPr lang="en-US" dirty="0"/>
              <a:t>Considering separate LSD and SSD sections – pros and cons</a:t>
            </a:r>
          </a:p>
          <a:p>
            <a:pPr lvl="2"/>
            <a:r>
              <a:rPr lang="en-US" dirty="0"/>
              <a:t>Discussed a subordinate standards approach</a:t>
            </a:r>
          </a:p>
          <a:p>
            <a:pPr lvl="1"/>
            <a:r>
              <a:rPr lang="en-US" dirty="0"/>
              <a:t>Updates to draft in progress</a:t>
            </a:r>
          </a:p>
          <a:p>
            <a:pPr lvl="2"/>
            <a:r>
              <a:rPr lang="en-US" dirty="0"/>
              <a:t>Discussed edits to orientation of Navigation Panel as vertical or horizontal</a:t>
            </a:r>
          </a:p>
          <a:p>
            <a:pPr lvl="2"/>
            <a:r>
              <a:rPr lang="en-US" dirty="0"/>
              <a:t>Discussed screen ratios in figures</a:t>
            </a:r>
          </a:p>
          <a:p>
            <a:pPr lvl="2"/>
            <a:r>
              <a:rPr lang="en-US" dirty="0"/>
              <a:t>Discussed portrait orientation as applies to either LSD and SSD</a:t>
            </a:r>
          </a:p>
        </p:txBody>
      </p:sp>
    </p:spTree>
    <p:extLst>
      <p:ext uri="{BB962C8B-B14F-4D97-AF65-F5344CB8AC3E}">
        <p14:creationId xmlns:p14="http://schemas.microsoft.com/office/powerpoint/2010/main" val="106015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PCS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sz="1400" b="1" dirty="0">
                <a:solidFill>
                  <a:schemeClr val="tx1"/>
                </a:solidFill>
                <a:latin typeface="+mn-lt"/>
              </a:rPr>
              <a:t>Date and Event</a:t>
            </a:r>
          </a:p>
          <a:p>
            <a:pPr lvl="1"/>
            <a:r>
              <a:rPr lang="en-US" sz="1400" b="1" dirty="0">
                <a:solidFill>
                  <a:schemeClr val="tx1"/>
                </a:solidFill>
                <a:latin typeface="+mn-lt"/>
              </a:rPr>
              <a:t># of attendees in person: 4 (including staff)</a:t>
            </a:r>
          </a:p>
          <a:p>
            <a:pPr lvl="1"/>
            <a:r>
              <a:rPr lang="en-US" sz="1400" b="1" dirty="0">
                <a:solidFill>
                  <a:schemeClr val="tx1"/>
                </a:solidFill>
                <a:latin typeface="+mn-lt"/>
              </a:rPr>
              <a:t># of attendees remote/online: 3</a:t>
            </a:r>
          </a:p>
          <a:p>
            <a:r>
              <a:rPr lang="en-US" sz="1400" b="1" dirty="0">
                <a:solidFill>
                  <a:schemeClr val="tx1"/>
                </a:solidFill>
                <a:latin typeface="+mn-lt"/>
              </a:rPr>
              <a:t>TF Leadership &amp; changes (if any): </a:t>
            </a:r>
            <a:r>
              <a:rPr lang="en-US" sz="1400" b="1" u="sng" dirty="0">
                <a:solidFill>
                  <a:schemeClr val="tx1"/>
                </a:solidFill>
                <a:latin typeface="+mn-lt"/>
              </a:rPr>
              <a:t>None</a:t>
            </a:r>
          </a:p>
          <a:p>
            <a:r>
              <a:rPr lang="en-US" sz="1400" b="1" dirty="0">
                <a:solidFill>
                  <a:schemeClr val="tx1"/>
                </a:solidFill>
                <a:latin typeface="+mn-lt"/>
              </a:rPr>
              <a:t>New SNARFs: </a:t>
            </a:r>
            <a:r>
              <a:rPr lang="en-US" sz="1400" b="1" u="sng" dirty="0">
                <a:solidFill>
                  <a:schemeClr val="tx1"/>
                </a:solidFill>
                <a:latin typeface="+mn-lt"/>
              </a:rPr>
              <a:t>None</a:t>
            </a:r>
          </a:p>
          <a:p>
            <a:r>
              <a:rPr lang="en-US" sz="1400" b="1" dirty="0">
                <a:solidFill>
                  <a:schemeClr val="tx1"/>
                </a:solidFill>
                <a:latin typeface="+mn-lt"/>
              </a:rPr>
              <a:t>Ballot Adjudication: </a:t>
            </a:r>
            <a:r>
              <a:rPr lang="en-US" sz="1400" b="1" u="sng" dirty="0">
                <a:solidFill>
                  <a:schemeClr val="tx1"/>
                </a:solidFill>
                <a:latin typeface="+mn-lt"/>
              </a:rPr>
              <a:t>None</a:t>
            </a:r>
          </a:p>
          <a:p>
            <a:r>
              <a:rPr lang="en-US" sz="1400" b="1" dirty="0">
                <a:solidFill>
                  <a:schemeClr val="tx1"/>
                </a:solidFill>
                <a:latin typeface="+mn-lt"/>
              </a:rPr>
              <a:t>New business</a:t>
            </a:r>
          </a:p>
          <a:p>
            <a:pPr lvl="1"/>
            <a:r>
              <a:rPr lang="en-US" sz="1400" b="1" dirty="0">
                <a:solidFill>
                  <a:schemeClr val="tx1"/>
                </a:solidFill>
                <a:latin typeface="+mn-lt"/>
              </a:rPr>
              <a:t>Line Item update to SEMI E151-1211, Guide for understanding data quality</a:t>
            </a:r>
          </a:p>
          <a:p>
            <a:pPr lvl="2"/>
            <a:r>
              <a:rPr lang="en-US" sz="1400" dirty="0">
                <a:solidFill>
                  <a:schemeClr val="tx1"/>
                </a:solidFill>
                <a:latin typeface="+mn-lt"/>
              </a:rPr>
              <a:t>Ballot to be generated for review at next meeting</a:t>
            </a:r>
          </a:p>
          <a:p>
            <a:pPr lvl="1"/>
            <a:r>
              <a:rPr lang="en-US" sz="1400" b="1" dirty="0">
                <a:solidFill>
                  <a:schemeClr val="tx1"/>
                </a:solidFill>
                <a:latin typeface="+mn-lt"/>
              </a:rPr>
              <a:t>ABFI: 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Christian / Infineon is in contact with Albert / PEER Group and will work on a SNARF. After SNARF is developed we can assess where the work should be done</a:t>
            </a:r>
            <a:r>
              <a:rPr lang="en-US" sz="1400" b="1" dirty="0">
                <a:solidFill>
                  <a:schemeClr val="tx1"/>
                </a:solidFill>
                <a:latin typeface="+mn-lt"/>
              </a:rPr>
              <a:t>.</a:t>
            </a:r>
          </a:p>
          <a:p>
            <a:pPr lvl="1"/>
            <a:r>
              <a:rPr lang="en-US" sz="1400" b="1" dirty="0">
                <a:solidFill>
                  <a:schemeClr val="tx1"/>
                </a:solidFill>
                <a:latin typeface="+mn-lt"/>
              </a:rPr>
              <a:t>E133 and Digital Twins</a:t>
            </a:r>
          </a:p>
          <a:p>
            <a:pPr lvl="2"/>
            <a:r>
              <a:rPr lang="en-US" sz="1400" dirty="0">
                <a:solidFill>
                  <a:schemeClr val="tx1"/>
                </a:solidFill>
                <a:latin typeface="+mn-lt"/>
              </a:rPr>
              <a:t>PCS task force (and feedback from NIST and the IMA-APC Council meeting) believes technical definitions for DT and DT framework are a critical first step. PCS TF is going to work to create these standards</a:t>
            </a:r>
          </a:p>
          <a:p>
            <a:pPr lvl="2"/>
            <a:r>
              <a:rPr lang="en-US" sz="1400" dirty="0">
                <a:solidFill>
                  <a:schemeClr val="tx1"/>
                </a:solidFill>
                <a:latin typeface="+mn-lt"/>
              </a:rPr>
              <a:t>Paul Trio said SEMI will do what it can to help with the effort and promotion</a:t>
            </a:r>
          </a:p>
          <a:p>
            <a:pPr lvl="2"/>
            <a:endParaRPr lang="en-US" sz="2800" b="1" dirty="0">
              <a:solidFill>
                <a:schemeClr val="tx1"/>
              </a:solidFill>
              <a:latin typeface="+mn-lt"/>
            </a:endParaRPr>
          </a:p>
          <a:p>
            <a:pPr lvl="1"/>
            <a:endParaRPr lang="en-US" sz="3200" b="1" dirty="0">
              <a:solidFill>
                <a:schemeClr val="tx1"/>
              </a:solidFill>
              <a:latin typeface="+mn-lt"/>
            </a:endParaRPr>
          </a:p>
          <a:p>
            <a:pPr marL="0" indent="0">
              <a:buNone/>
            </a:pPr>
            <a:endParaRPr lang="en-US" sz="3600" b="1" dirty="0">
              <a:latin typeface="+mn-lt"/>
            </a:endParaRPr>
          </a:p>
          <a:p>
            <a:endParaRPr lang="en-US" sz="3600" b="1" dirty="0">
              <a:latin typeface="+mn-lt"/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0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GEM 300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sz="1600" dirty="0"/>
              <a:t>Ballot Adjudication:</a:t>
            </a:r>
          </a:p>
          <a:p>
            <a:pPr lvl="1"/>
            <a:r>
              <a:rPr lang="en-US" sz="1400" dirty="0"/>
              <a:t>Passed in the Task Force</a:t>
            </a:r>
          </a:p>
          <a:p>
            <a:pPr lvl="2"/>
            <a:r>
              <a:rPr lang="en-US" sz="1200" dirty="0"/>
              <a:t>Ballot 7276-1 Correct issues raised by Task Force members (E30)</a:t>
            </a:r>
          </a:p>
          <a:p>
            <a:pPr lvl="2"/>
            <a:r>
              <a:rPr lang="en-US" sz="1200" dirty="0"/>
              <a:t>Ballot 7276-2 Eliminate ‘must’ terminology (E30)</a:t>
            </a:r>
          </a:p>
          <a:p>
            <a:pPr lvl="2"/>
            <a:r>
              <a:rPr lang="en-US" sz="1200" dirty="0"/>
              <a:t>Ballot 7278-1 Correct issues with SEMI E90 variables</a:t>
            </a:r>
          </a:p>
          <a:p>
            <a:pPr lvl="2"/>
            <a:r>
              <a:rPr lang="en-US" sz="1200" dirty="0"/>
              <a:t>Ballot 7279-1 Add equipment characterization matrix (E172)</a:t>
            </a:r>
          </a:p>
          <a:p>
            <a:pPr lvl="2"/>
            <a:r>
              <a:rPr lang="en-US" sz="1200" dirty="0"/>
              <a:t>Ballot 7279-2 Eliminate ‘must’ terminology (E172)</a:t>
            </a:r>
          </a:p>
          <a:p>
            <a:pPr lvl="2"/>
            <a:r>
              <a:rPr lang="en-US" sz="1200" dirty="0"/>
              <a:t>Ballot 7289-1 Correct issues with SEMI E87 variables</a:t>
            </a:r>
          </a:p>
          <a:p>
            <a:pPr lvl="2"/>
            <a:r>
              <a:rPr lang="en-US" sz="1200" dirty="0"/>
              <a:t>Ballot 7289-2 Eliminate ‘must’ terminology (E87)</a:t>
            </a:r>
          </a:p>
          <a:p>
            <a:pPr lvl="2"/>
            <a:r>
              <a:rPr lang="en-US" sz="1200" dirty="0"/>
              <a:t>Ballot 7289-3 Clarify Carrier State Model Transition #7 trigger (E87)</a:t>
            </a:r>
          </a:p>
          <a:p>
            <a:pPr lvl="1"/>
            <a:r>
              <a:rPr lang="en-US" sz="1400" dirty="0"/>
              <a:t>Ratification Ballot in the Task Force</a:t>
            </a:r>
          </a:p>
          <a:p>
            <a:pPr lvl="2"/>
            <a:r>
              <a:rPr lang="en-US" sz="1200" dirty="0"/>
              <a:t>None</a:t>
            </a:r>
          </a:p>
          <a:p>
            <a:pPr lvl="1"/>
            <a:r>
              <a:rPr lang="en-US" sz="1400" dirty="0"/>
              <a:t>Failed in the Task Force</a:t>
            </a:r>
          </a:p>
          <a:p>
            <a:pPr lvl="2"/>
            <a:r>
              <a:rPr lang="en-US" sz="1200" dirty="0"/>
              <a:t>Ballot 7275-1 Add Well-Known Names to SEMI E5 items</a:t>
            </a:r>
          </a:p>
          <a:p>
            <a:pPr lvl="2"/>
            <a:r>
              <a:rPr lang="en-US" sz="1200" dirty="0"/>
              <a:t>Ballot 7240A-1 E157 Revision Ballot</a:t>
            </a:r>
          </a:p>
          <a:p>
            <a:r>
              <a:rPr lang="en-US" sz="1600" dirty="0"/>
              <a:t>New Ballots and ballot plans</a:t>
            </a:r>
          </a:p>
          <a:p>
            <a:pPr lvl="1"/>
            <a:r>
              <a:rPr lang="en-US" sz="1400" dirty="0"/>
              <a:t>7240B E157 Revision</a:t>
            </a:r>
          </a:p>
          <a:p>
            <a:pPr lvl="1"/>
            <a:r>
              <a:rPr lang="en-US" sz="1400" dirty="0"/>
              <a:t>New SNARF E5/E30 Line-item ballot</a:t>
            </a:r>
          </a:p>
          <a:p>
            <a:pPr lvl="1"/>
            <a:r>
              <a:rPr lang="en-US" sz="1400" dirty="0"/>
              <a:t>New E90 ballot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EE5C0-08CF-2219-914D-C7603A334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D81E-61FE-9C59-7F5E-D83276835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GEM 300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CD4DFB-B052-421D-CBDB-4EC538BC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E3F8A4-D43C-B462-9547-6BF6A9DDB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B9D9C9-5F72-E55E-AAE8-D5EFD40E0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89D4908-A0BD-6811-1539-C81C1581A3D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sz="1600" dirty="0"/>
              <a:t>Adjudicated Ballots 7275-1, 7276-1, 7276-2, 7278-1, 7279-1, 7279-2, 7289-1, 7289-2, 7289-3, 7240A-1</a:t>
            </a:r>
          </a:p>
          <a:p>
            <a:r>
              <a:rPr lang="en-US" sz="1600" dirty="0"/>
              <a:t>Long discussion regarding ballot 7275-1 and the naming of well-knowns which are defined in E5 and used in other standards. A majority wishes to use an ‘E5 prefix’, while a minority wishes to use a prefix based on where the standard is used. </a:t>
            </a:r>
          </a:p>
          <a:p>
            <a:r>
              <a:rPr lang="en-US" sz="1600" dirty="0"/>
              <a:t>Reviewed E90 SNARF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4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EDP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sz="1800" dirty="0"/>
              <a:t>EDP and Etch subordinate Cycle 5 Ballot submission complete. </a:t>
            </a:r>
          </a:p>
          <a:p>
            <a:pPr lvl="1"/>
            <a:r>
              <a:rPr lang="en-US" sz="1600" dirty="0"/>
              <a:t>7068 &amp; 7069 passed the ballot</a:t>
            </a:r>
          </a:p>
          <a:p>
            <a:pPr lvl="1"/>
            <a:r>
              <a:rPr lang="en-US" sz="1600" dirty="0"/>
              <a:t>Discussed Ratification Ballot Results – both passed</a:t>
            </a:r>
          </a:p>
          <a:p>
            <a:pPr lvl="1"/>
            <a:r>
              <a:rPr lang="en-US" sz="1600" dirty="0"/>
              <a:t>Proofs are out for review.</a:t>
            </a:r>
          </a:p>
          <a:p>
            <a:r>
              <a:rPr lang="en-US" sz="1800" dirty="0"/>
              <a:t>Next Steps</a:t>
            </a:r>
          </a:p>
          <a:p>
            <a:pPr lvl="1"/>
            <a:r>
              <a:rPr lang="en-US" sz="1600" dirty="0"/>
              <a:t>Next Level 1 category – Plasma under discussion to define level 2/3. </a:t>
            </a:r>
          </a:p>
          <a:p>
            <a:pPr lvl="1"/>
            <a:r>
              <a:rPr lang="en-US" sz="1600" dirty="0"/>
              <a:t>Team decided to look into the </a:t>
            </a:r>
            <a:r>
              <a:rPr lang="en-US" sz="1600" dirty="0" err="1"/>
              <a:t>Ethercat</a:t>
            </a:r>
            <a:r>
              <a:rPr lang="en-US" sz="1600" dirty="0"/>
              <a:t> parameter list for RF. Tools that are not compatible with </a:t>
            </a:r>
            <a:r>
              <a:rPr lang="en-US" sz="1600" dirty="0" err="1"/>
              <a:t>Ethercat</a:t>
            </a:r>
            <a:r>
              <a:rPr lang="en-US" sz="1600" dirty="0"/>
              <a:t> will get the ones defined by Etch subordinate standard. </a:t>
            </a:r>
          </a:p>
          <a:p>
            <a:pPr lvl="1"/>
            <a:r>
              <a:rPr lang="en-US" dirty="0"/>
              <a:t>Beginning discussions to kick off the subordinate team for Deposition deep dive. </a:t>
            </a:r>
          </a:p>
          <a:p>
            <a:pPr lvl="1"/>
            <a:r>
              <a:rPr lang="en-US" dirty="0"/>
              <a:t>Introduced traceability</a:t>
            </a:r>
          </a:p>
          <a:p>
            <a:pPr lvl="1"/>
            <a:r>
              <a:rPr lang="en-US" dirty="0" err="1"/>
              <a:t>Semicon</a:t>
            </a:r>
            <a:r>
              <a:rPr lang="en-US" dirty="0"/>
              <a:t> Japan 2024, Global</a:t>
            </a:r>
          </a:p>
          <a:p>
            <a:pPr lvl="2"/>
            <a:r>
              <a:rPr lang="en-US" dirty="0"/>
              <a:t>Topic 1: Optimizing the semiconductor manufacturing process {70 minutes} - Autonomous fab </a:t>
            </a:r>
          </a:p>
          <a:p>
            <a:pPr lvl="2"/>
            <a:r>
              <a:rPr lang="en-US" dirty="0"/>
              <a:t>Topic 2: Packaging Architectures &amp; Materials {70 minutes, 12:45 PM – 1:55 PM}</a:t>
            </a:r>
          </a:p>
          <a:p>
            <a:pPr lvl="2"/>
            <a:r>
              <a:rPr lang="en-US" dirty="0"/>
              <a:t>Topic 3: Environmental Sustainability {70 mins}</a:t>
            </a:r>
          </a:p>
        </p:txBody>
      </p:sp>
    </p:spTree>
    <p:extLst>
      <p:ext uri="{BB962C8B-B14F-4D97-AF65-F5344CB8AC3E}">
        <p14:creationId xmlns:p14="http://schemas.microsoft.com/office/powerpoint/2010/main" val="336159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F5400-18A0-9144-A232-DDD4F3EC7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63A9D53-DD52-294D-B85F-C30BBFC4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37949-8934-E944-B025-672C255A2005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BE0F3BA-974B-B343-9352-F33E4999E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03C19-EA3F-8342-8D4F-B09817BA7BC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Committee Co-chairs</a:t>
            </a:r>
          </a:p>
          <a:p>
            <a:pPr lvl="1"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Brian Rubow (Cimetrix)</a:t>
            </a:r>
          </a:p>
          <a:p>
            <a:pPr lvl="1"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James Moyne (Applied Materials / University of Michigan)</a:t>
            </a:r>
          </a:p>
          <a:p>
            <a:pPr lvl="1">
              <a:spcAft>
                <a:spcPct val="0"/>
              </a:spcAft>
            </a:pPr>
            <a:r>
              <a:rPr lang="en-US" altLang="en-US" sz="1800" dirty="0">
                <a:cs typeface="Roboto" panose="02000000000000000000" pitchFamily="2" charset="0"/>
              </a:rPr>
              <a:t>Albert Fuchigami (PEER Group)</a:t>
            </a:r>
            <a:endParaRPr lang="en-US" altLang="en-US" dirty="0">
              <a:cs typeface="Roboto" panose="02000000000000000000" pitchFamily="2" charset="0"/>
            </a:endParaRPr>
          </a:p>
          <a:p>
            <a:pPr lvl="1">
              <a:spcAft>
                <a:spcPct val="0"/>
              </a:spcAft>
            </a:pPr>
            <a:endParaRPr lang="en-US" altLang="en-US" dirty="0">
              <a:cs typeface="Roboto" panose="02000000000000000000" pitchFamily="2" charset="0"/>
            </a:endParaRPr>
          </a:p>
          <a:p>
            <a:pPr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TC Leadership Changes</a:t>
            </a:r>
          </a:p>
          <a:p>
            <a:pPr lvl="1"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None</a:t>
            </a:r>
          </a:p>
          <a:p>
            <a:pPr marL="457063" lvl="1" indent="0">
              <a:spcAft>
                <a:spcPct val="0"/>
              </a:spcAft>
              <a:buNone/>
            </a:pPr>
            <a:endParaRPr lang="en-US" altLang="en-US" dirty="0">
              <a:cs typeface="Roboto" panose="02000000000000000000" pitchFamily="2" charset="0"/>
            </a:endParaRPr>
          </a:p>
          <a:p>
            <a:pPr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TF Leadership Changes</a:t>
            </a:r>
          </a:p>
          <a:p>
            <a:pPr lvl="1">
              <a:spcAft>
                <a:spcPct val="0"/>
              </a:spcAft>
            </a:pPr>
            <a:r>
              <a:rPr lang="en-US" altLang="en-US" dirty="0">
                <a:cs typeface="Roboto" panose="02000000000000000000" pitchFamily="2" charset="0"/>
              </a:rPr>
              <a:t>ESEC: Francesca Dabrowski (Edwards) appointed as co-leader</a:t>
            </a:r>
          </a:p>
          <a:p>
            <a:pPr lvl="1">
              <a:spcAft>
                <a:spcPct val="0"/>
              </a:spcAft>
            </a:pPr>
            <a:endParaRPr lang="en-US" altLang="en-US" dirty="0"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95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5077-116E-F2CF-1556-43CFBC89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66639"/>
            <a:ext cx="9402718" cy="808976"/>
          </a:xfrm>
        </p:spPr>
        <p:txBody>
          <a:bodyPr>
            <a:normAutofit/>
          </a:bodyPr>
          <a:lstStyle/>
          <a:p>
            <a:r>
              <a:rPr lang="en-US" dirty="0"/>
              <a:t>ESEC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593362-2A8F-F540-9E67-7B755510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F7A17-17A0-58E6-E7E8-8ED46650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7C5EFD-CE45-DCC8-9223-907B5A8E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F461816-C257-EA24-AA5C-B9803590B4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1551356"/>
            <a:ext cx="10522227" cy="4329904"/>
          </a:xfrm>
        </p:spPr>
        <p:txBody>
          <a:bodyPr/>
          <a:lstStyle/>
          <a:p>
            <a:r>
              <a:rPr lang="en-US" dirty="0"/>
              <a:t>SNARF approved – 7187, Revision to SEMI E167-1213 - Specification for Equipment Energy Saving Mode Communications (EESM) and SEMI E167.1-1213 - Specification for SECS-II Protocol for Equipment Energy Saving Mode Communications</a:t>
            </a:r>
          </a:p>
          <a:p>
            <a:r>
              <a:rPr lang="en-US" dirty="0"/>
              <a:t>Discussion</a:t>
            </a:r>
          </a:p>
          <a:p>
            <a:pPr lvl="1"/>
            <a:r>
              <a:rPr lang="en-US" dirty="0"/>
              <a:t>Single state model or multiple models: Equipment and process modules</a:t>
            </a:r>
          </a:p>
          <a:p>
            <a:pPr lvl="1"/>
            <a:r>
              <a:rPr lang="de-DE" dirty="0"/>
              <a:t>Definition for process module numbering systems – Check other SEMI standards</a:t>
            </a:r>
          </a:p>
          <a:p>
            <a:pPr lvl="1"/>
            <a:r>
              <a:rPr lang="de-DE" dirty="0"/>
              <a:t>Simplification of text, see attached documents, e.g., 7.2.3. and 7.2.4.</a:t>
            </a:r>
          </a:p>
          <a:p>
            <a:pPr lvl="1"/>
            <a:r>
              <a:rPr lang="de-DE" dirty="0"/>
              <a:t>Delete reference to maintenance case in 7.3.2.2</a:t>
            </a:r>
          </a:p>
          <a:p>
            <a:pPr lvl="1"/>
            <a:r>
              <a:rPr lang="de-DE" dirty="0"/>
              <a:t>Check SEMI policy on terms, such as „Black box“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34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8C3FF-7BFF-697E-FF00-60E777E54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74" y="641822"/>
            <a:ext cx="8055651" cy="808976"/>
          </a:xfrm>
        </p:spPr>
        <p:txBody>
          <a:bodyPr/>
          <a:lstStyle/>
          <a:p>
            <a:r>
              <a:rPr lang="en-US" dirty="0"/>
              <a:t>Sensor Bus Task Force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115A73-94CF-8740-07C3-DE3445791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62EBD-75BF-4C4D-BCCC-F836AE4FCF31}" type="datetime1">
              <a:rPr lang="en-US" smtClean="0"/>
              <a:t>4/2/2025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00DB77-ABCA-FF43-7F83-677B4A979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C712BB-1557-184D-B9CF-E7A57538E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DF5D16-D822-2BB1-B7D7-439FA517E802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1351FCB-1FAB-8DF9-521F-CE4A970D513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1573" y="1490063"/>
            <a:ext cx="10522227" cy="4283539"/>
          </a:xfrm>
        </p:spPr>
        <p:txBody>
          <a:bodyPr/>
          <a:lstStyle/>
          <a:p>
            <a:pPr marL="0" indent="0">
              <a:buNone/>
            </a:pPr>
            <a:r>
              <a:rPr lang="en-US" sz="1600" b="1" u="sng" dirty="0"/>
              <a:t>Ballots Adjudicated</a:t>
            </a:r>
          </a:p>
          <a:p>
            <a:r>
              <a:rPr lang="en-US" dirty="0"/>
              <a:t>Doc #7268 – Line Item Revision to Semi E54.12-1019 Specification for Sensor/Actuator Network Communications for CC-Link.</a:t>
            </a:r>
          </a:p>
          <a:p>
            <a:pPr lvl="1">
              <a:lnSpc>
                <a:spcPct val="100000"/>
              </a:lnSpc>
            </a:pPr>
            <a:r>
              <a:rPr lang="en-US" dirty="0" err="1"/>
              <a:t>Superclean</a:t>
            </a:r>
            <a:endParaRPr lang="en-US" dirty="0"/>
          </a:p>
          <a:p>
            <a:r>
              <a:rPr lang="en-US" dirty="0"/>
              <a:t>Doc #7269 – Line Item Revision to SEMI E54.13-1011 Specification for Sensor/Actuator Network Communications for Ethernet/IP.</a:t>
            </a:r>
          </a:p>
          <a:p>
            <a:pPr lvl="1"/>
            <a:r>
              <a:rPr lang="en-US" dirty="0"/>
              <a:t>Negative Withdrawn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38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DE46A-39AC-4928-879C-F8495F86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430" y="486564"/>
            <a:ext cx="8055651" cy="808976"/>
          </a:xfrm>
        </p:spPr>
        <p:txBody>
          <a:bodyPr>
            <a:normAutofit/>
          </a:bodyPr>
          <a:lstStyle/>
          <a:p>
            <a:r>
              <a:rPr lang="en-US" altLang="en-US" dirty="0"/>
              <a:t>N.A. I&amp;C TC Organization Chart</a:t>
            </a:r>
            <a:endParaRPr lang="en-US" dirty="0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B074ACFA-F08E-ED59-F8E8-FAD3FD2F3091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0BF5E5F9-5803-ABB1-FDEA-53B66E2D1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4969" y="3721218"/>
            <a:ext cx="3154848" cy="83099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Process Control Systems (PCS) Architecture TF</a:t>
            </a:r>
          </a:p>
          <a:p>
            <a:r>
              <a:rPr lang="en-US" altLang="en-US" sz="1200" dirty="0">
                <a:latin typeface="+mn-lt"/>
              </a:rPr>
              <a:t>L: James Moyne (AMAT/UMICH)</a:t>
            </a:r>
          </a:p>
          <a:p>
            <a:r>
              <a:rPr lang="en-US" altLang="en-US" sz="1200" dirty="0">
                <a:latin typeface="+mn-lt"/>
              </a:rPr>
              <a:t>L: Chris Maloney (Intel) </a:t>
            </a:r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9D0D8B5A-F342-D305-801A-582DDBEF1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30" y="3003956"/>
            <a:ext cx="3095690" cy="64633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b="1" dirty="0">
                <a:latin typeface="+mn-lt"/>
              </a:rPr>
              <a:t>Diagnostic Data Acquisition (DDA) TF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Brian </a:t>
            </a:r>
            <a:r>
              <a:rPr lang="en-US" altLang="en-US" sz="1200" dirty="0" err="1">
                <a:latin typeface="+mn-lt"/>
              </a:rPr>
              <a:t>Rubow</a:t>
            </a:r>
            <a:r>
              <a:rPr lang="en-US" altLang="en-US" sz="1200" dirty="0">
                <a:latin typeface="+mn-lt"/>
              </a:rPr>
              <a:t> (</a:t>
            </a:r>
            <a:r>
              <a:rPr lang="en-US" altLang="en-US" sz="1200" dirty="0" err="1">
                <a:latin typeface="+mn-lt"/>
              </a:rPr>
              <a:t>Cimetrix</a:t>
            </a:r>
            <a:r>
              <a:rPr lang="en-US" altLang="en-US" sz="1200" dirty="0">
                <a:latin typeface="+mn-lt"/>
              </a:rPr>
              <a:t>)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Albert </a:t>
            </a:r>
            <a:r>
              <a:rPr lang="en-US" altLang="en-US" sz="1200" dirty="0" err="1">
                <a:latin typeface="+mn-lt"/>
              </a:rPr>
              <a:t>Fuchigami</a:t>
            </a:r>
            <a:r>
              <a:rPr lang="en-US" altLang="en-US" sz="1200" dirty="0">
                <a:latin typeface="+mn-lt"/>
              </a:rPr>
              <a:t> (PEER Group)</a:t>
            </a:r>
          </a:p>
        </p:txBody>
      </p:sp>
      <p:sp>
        <p:nvSpPr>
          <p:cNvPr id="20" name="Text Box 9">
            <a:extLst>
              <a:ext uri="{FF2B5EF4-FFF2-40B4-BE49-F238E27FC236}">
                <a16:creationId xmlns:a16="http://schemas.microsoft.com/office/drawing/2014/main" id="{AE838FAE-63AA-7AE0-5E4B-567C1C318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30" y="3745951"/>
            <a:ext cx="3095690" cy="83099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Energy Saving Equipment Communication (ESEC) TF</a:t>
            </a:r>
          </a:p>
          <a:p>
            <a:r>
              <a:rPr lang="en-US" altLang="en-US" sz="1200" dirty="0">
                <a:latin typeface="+mn-lt"/>
              </a:rPr>
              <a:t>L: Andreas </a:t>
            </a:r>
            <a:r>
              <a:rPr lang="en-US" altLang="en-US" sz="1200" dirty="0" err="1">
                <a:latin typeface="+mn-lt"/>
              </a:rPr>
              <a:t>Neuber</a:t>
            </a:r>
            <a:r>
              <a:rPr lang="en-US" altLang="en-US" sz="1200" dirty="0">
                <a:latin typeface="+mn-lt"/>
              </a:rPr>
              <a:t> (AMAT)</a:t>
            </a:r>
          </a:p>
          <a:p>
            <a:r>
              <a:rPr lang="en-US" altLang="en-US" sz="1200" dirty="0">
                <a:latin typeface="+mn-lt"/>
              </a:rPr>
              <a:t>L: </a:t>
            </a:r>
            <a:r>
              <a:rPr lang="en-US" altLang="en-US" sz="1200" dirty="0">
                <a:solidFill>
                  <a:srgbClr val="00B0F0"/>
                </a:solidFill>
                <a:latin typeface="+mn-lt"/>
              </a:rPr>
              <a:t>Francesca Dabrowski (Edwards)</a:t>
            </a:r>
          </a:p>
        </p:txBody>
      </p:sp>
      <p:sp>
        <p:nvSpPr>
          <p:cNvPr id="24" name="Line 10">
            <a:extLst>
              <a:ext uri="{FF2B5EF4-FFF2-40B4-BE49-F238E27FC236}">
                <a16:creationId xmlns:a16="http://schemas.microsoft.com/office/drawing/2014/main" id="{D9E3A68F-34AD-9042-4247-E89847F20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2120" y="5007341"/>
            <a:ext cx="5613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+mj-lt"/>
            </a:endParaRPr>
          </a:p>
        </p:txBody>
      </p:sp>
      <p:sp>
        <p:nvSpPr>
          <p:cNvPr id="25" name="Line 11">
            <a:extLst>
              <a:ext uri="{FF2B5EF4-FFF2-40B4-BE49-F238E27FC236}">
                <a16:creationId xmlns:a16="http://schemas.microsoft.com/office/drawing/2014/main" id="{BAEFB9EA-75D0-622C-5844-D4FB99C55E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87533" y="4128969"/>
            <a:ext cx="561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+mj-lt"/>
            </a:endParaRPr>
          </a:p>
        </p:txBody>
      </p:sp>
      <p:sp>
        <p:nvSpPr>
          <p:cNvPr id="26" name="Line 14">
            <a:extLst>
              <a:ext uri="{FF2B5EF4-FFF2-40B4-BE49-F238E27FC236}">
                <a16:creationId xmlns:a16="http://schemas.microsoft.com/office/drawing/2014/main" id="{91429D56-6B6A-A774-8147-614CB016E5D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2120" y="3277567"/>
            <a:ext cx="57604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+mj-lt"/>
            </a:endParaRPr>
          </a:p>
        </p:txBody>
      </p:sp>
      <p:sp>
        <p:nvSpPr>
          <p:cNvPr id="27" name="Line 17">
            <a:extLst>
              <a:ext uri="{FF2B5EF4-FFF2-40B4-BE49-F238E27FC236}">
                <a16:creationId xmlns:a16="http://schemas.microsoft.com/office/drawing/2014/main" id="{C4E85D6E-77D7-0A9E-14DE-DAC35C081F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87399" y="2736153"/>
            <a:ext cx="0" cy="314500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900">
              <a:latin typeface="+mj-lt"/>
            </a:endParaRPr>
          </a:p>
        </p:txBody>
      </p:sp>
      <p:sp>
        <p:nvSpPr>
          <p:cNvPr id="28" name="Text Box 9">
            <a:extLst>
              <a:ext uri="{FF2B5EF4-FFF2-40B4-BE49-F238E27FC236}">
                <a16:creationId xmlns:a16="http://schemas.microsoft.com/office/drawing/2014/main" id="{E08B2B95-CDA8-E8BE-4753-C0A05B46C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8165" y="3002411"/>
            <a:ext cx="3123833" cy="55399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Sensor Bus TF</a:t>
            </a:r>
          </a:p>
          <a:p>
            <a:pPr>
              <a:spcBef>
                <a:spcPct val="50000"/>
              </a:spcBef>
            </a:pPr>
            <a:r>
              <a:rPr lang="en-US" altLang="en-US" sz="1200" dirty="0">
                <a:latin typeface="+mn-lt"/>
              </a:rPr>
              <a:t>L: Dan Judd (Arlington Lab)</a:t>
            </a:r>
          </a:p>
        </p:txBody>
      </p:sp>
      <p:sp>
        <p:nvSpPr>
          <p:cNvPr id="29" name="Text Box 9">
            <a:extLst>
              <a:ext uri="{FF2B5EF4-FFF2-40B4-BE49-F238E27FC236}">
                <a16:creationId xmlns:a16="http://schemas.microsoft.com/office/drawing/2014/main" id="{6F8DC4B4-AD8D-74EA-7987-E89A286F4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30" y="4722910"/>
            <a:ext cx="3095690" cy="64633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GEM300 TF</a:t>
            </a:r>
          </a:p>
          <a:p>
            <a:r>
              <a:rPr lang="en-US" altLang="en-US" sz="1200" dirty="0">
                <a:latin typeface="+mn-lt"/>
              </a:rPr>
              <a:t>L: Brian </a:t>
            </a:r>
            <a:r>
              <a:rPr lang="en-US" altLang="en-US" sz="1200" dirty="0" err="1">
                <a:latin typeface="+mn-lt"/>
              </a:rPr>
              <a:t>Rubow</a:t>
            </a:r>
            <a:r>
              <a:rPr lang="en-US" altLang="en-US" sz="1200" dirty="0">
                <a:latin typeface="+mn-lt"/>
              </a:rPr>
              <a:t> (</a:t>
            </a:r>
            <a:r>
              <a:rPr lang="en-US" altLang="en-US" sz="1200" dirty="0" err="1">
                <a:latin typeface="+mn-lt"/>
              </a:rPr>
              <a:t>Cimetrix</a:t>
            </a:r>
            <a:r>
              <a:rPr lang="en-US" altLang="en-US" sz="1200" dirty="0">
                <a:latin typeface="+mn-lt"/>
              </a:rPr>
              <a:t>)</a:t>
            </a:r>
          </a:p>
          <a:p>
            <a:r>
              <a:rPr lang="en-US" altLang="en-US" sz="1200" dirty="0">
                <a:latin typeface="+mn-lt"/>
              </a:rPr>
              <a:t>L: Chris Maloney (Intel)</a:t>
            </a: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92AD7500-7D85-38FD-6FD3-371069E56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236" y="1452687"/>
            <a:ext cx="3095690" cy="12753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45244" tIns="22225" rIns="45244" bIns="2222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ja-JP" sz="1200" b="1" dirty="0">
                <a:latin typeface="+mn-lt"/>
                <a:ea typeface="MS PGothic" panose="020B0600070205080204" pitchFamily="34" charset="-128"/>
              </a:rPr>
              <a:t>North America </a:t>
            </a:r>
          </a:p>
          <a:p>
            <a:pPr algn="ctr">
              <a:defRPr/>
            </a:pPr>
            <a:r>
              <a:rPr lang="en-US" altLang="ja-JP" sz="1200" b="1" dirty="0">
                <a:latin typeface="+mn-lt"/>
                <a:ea typeface="MS PGothic" panose="020B0600070205080204" pitchFamily="34" charset="-128"/>
              </a:rPr>
              <a:t>Information &amp; Control </a:t>
            </a:r>
          </a:p>
          <a:p>
            <a:pPr algn="ctr">
              <a:defRPr/>
            </a:pPr>
            <a:r>
              <a:rPr lang="en-US" altLang="ja-JP" sz="1200" b="1" dirty="0">
                <a:latin typeface="+mn-lt"/>
                <a:ea typeface="MS PGothic" panose="020B0600070205080204" pitchFamily="34" charset="-128"/>
              </a:rPr>
              <a:t>Technical Committee Chapter</a:t>
            </a:r>
          </a:p>
          <a:p>
            <a:pPr marL="0" lvl="1">
              <a:defRPr/>
            </a:pPr>
            <a:r>
              <a:rPr lang="en-US" altLang="ja-JP" sz="1200" dirty="0">
                <a:latin typeface="+mn-lt"/>
                <a:ea typeface="MS PGothic" panose="020B0600070205080204" pitchFamily="34" charset="-128"/>
              </a:rPr>
              <a:t>C: Brian </a:t>
            </a:r>
            <a:r>
              <a:rPr lang="en-US" altLang="ja-JP" sz="1200" dirty="0" err="1">
                <a:latin typeface="+mn-lt"/>
                <a:ea typeface="MS PGothic" panose="020B0600070205080204" pitchFamily="34" charset="-128"/>
              </a:rPr>
              <a:t>Rubow</a:t>
            </a:r>
            <a:r>
              <a:rPr lang="en-US" altLang="en-US" sz="1200" dirty="0">
                <a:latin typeface="+mn-lt"/>
                <a:ea typeface="MS PGothic" panose="020B0600070205080204" pitchFamily="34" charset="-128"/>
              </a:rPr>
              <a:t> (</a:t>
            </a:r>
            <a:r>
              <a:rPr lang="en-US" altLang="en-US" sz="1200" dirty="0" err="1">
                <a:latin typeface="+mn-lt"/>
                <a:ea typeface="MS PGothic" panose="020B0600070205080204" pitchFamily="34" charset="-128"/>
              </a:rPr>
              <a:t>Cimetrix</a:t>
            </a:r>
            <a:r>
              <a:rPr lang="en-US" altLang="en-US" sz="1200" dirty="0">
                <a:latin typeface="+mn-lt"/>
                <a:ea typeface="MS PGothic" panose="020B0600070205080204" pitchFamily="34" charset="-128"/>
              </a:rPr>
              <a:t>)</a:t>
            </a:r>
          </a:p>
          <a:p>
            <a:pPr marL="0" lvl="1">
              <a:defRPr/>
            </a:pPr>
            <a:r>
              <a:rPr lang="en-US" altLang="ja-JP" sz="1200" dirty="0">
                <a:latin typeface="+mn-lt"/>
                <a:ea typeface="MS PGothic" panose="020B0600070205080204" pitchFamily="34" charset="-128"/>
              </a:rPr>
              <a:t>C: James Moyne (AMAT/UMICH)</a:t>
            </a:r>
          </a:p>
          <a:p>
            <a:pPr marL="0" lvl="1">
              <a:defRPr/>
            </a:pPr>
            <a:r>
              <a:rPr lang="en-US" altLang="ja-JP" sz="1200" dirty="0">
                <a:latin typeface="+mn-lt"/>
                <a:ea typeface="MS PGothic" panose="020B0600070205080204" pitchFamily="34" charset="-128"/>
              </a:rPr>
              <a:t>C: Albert Fuchigami (PEER Group)</a:t>
            </a:r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id="{29413A17-4E2F-C05F-0171-D09BB38E1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566" y="4612074"/>
            <a:ext cx="3172074" cy="83099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Graphical User Interfaces (GUI) TF</a:t>
            </a:r>
          </a:p>
          <a:p>
            <a:r>
              <a:rPr lang="en-US" altLang="en-US" sz="1200" dirty="0">
                <a:latin typeface="+mn-lt"/>
              </a:rPr>
              <a:t>L: Frank H. Summers (ISGI)</a:t>
            </a:r>
          </a:p>
          <a:p>
            <a:r>
              <a:rPr lang="en-US" altLang="en-US" sz="1200" dirty="0">
                <a:latin typeface="+mn-lt"/>
              </a:rPr>
              <a:t>L: Tami Tracey (</a:t>
            </a:r>
            <a:r>
              <a:rPr lang="en-US" altLang="en-US" sz="1200" dirty="0" err="1">
                <a:latin typeface="+mn-lt"/>
              </a:rPr>
              <a:t>Cimetrix</a:t>
            </a:r>
            <a:r>
              <a:rPr lang="en-US" altLang="en-US" sz="1200" dirty="0">
                <a:latin typeface="+mn-lt"/>
              </a:rPr>
              <a:t>)</a:t>
            </a:r>
          </a:p>
          <a:p>
            <a:endParaRPr lang="en-US" altLang="en-US" sz="1200" dirty="0">
              <a:latin typeface="+mn-lt"/>
            </a:endParaRPr>
          </a:p>
        </p:txBody>
      </p:sp>
      <p:sp>
        <p:nvSpPr>
          <p:cNvPr id="32" name="Text Box 7">
            <a:extLst>
              <a:ext uri="{FF2B5EF4-FFF2-40B4-BE49-F238E27FC236}">
                <a16:creationId xmlns:a16="http://schemas.microsoft.com/office/drawing/2014/main" id="{127D37B0-6715-0F5F-D70C-651811C60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430" y="5489637"/>
            <a:ext cx="3095690" cy="10156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b="1" dirty="0">
                <a:latin typeface="+mn-lt"/>
              </a:rPr>
              <a:t>Fab &amp; Equipment Computer and Device Security (CDS) Task Force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Ryan Bond (Intel)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Richard Howard (</a:t>
            </a:r>
            <a:r>
              <a:rPr lang="en-US" altLang="en-US" sz="1200" dirty="0" err="1">
                <a:latin typeface="+mn-lt"/>
              </a:rPr>
              <a:t>Cimetrix</a:t>
            </a:r>
            <a:r>
              <a:rPr lang="en-US" altLang="en-US" sz="1200" dirty="0">
                <a:latin typeface="+mn-lt"/>
              </a:rPr>
              <a:t>)</a:t>
            </a:r>
          </a:p>
          <a:p>
            <a:pPr>
              <a:defRPr/>
            </a:pPr>
            <a:endParaRPr lang="en-US" altLang="en-US" sz="1200" dirty="0">
              <a:latin typeface="+mn-lt"/>
            </a:endParaRPr>
          </a:p>
        </p:txBody>
      </p:sp>
      <p:sp>
        <p:nvSpPr>
          <p:cNvPr id="33" name="Text Box 7">
            <a:extLst>
              <a:ext uri="{FF2B5EF4-FFF2-40B4-BE49-F238E27FC236}">
                <a16:creationId xmlns:a16="http://schemas.microsoft.com/office/drawing/2014/main" id="{E3AC8190-8A2A-5CDD-C8B7-5C2C949C0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568" y="5494490"/>
            <a:ext cx="3172081" cy="120032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b="1" dirty="0">
                <a:latin typeface="+mn-lt"/>
              </a:rPr>
              <a:t>Advanced Backend Factory Integration (ABFI) Task Force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Dave Huntley (PDF Solutions) 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Brian </a:t>
            </a:r>
            <a:r>
              <a:rPr lang="en-US" altLang="en-US" sz="1200" dirty="0" err="1">
                <a:latin typeface="+mn-lt"/>
              </a:rPr>
              <a:t>Rubow</a:t>
            </a:r>
            <a:r>
              <a:rPr lang="en-US" altLang="en-US" sz="1200" dirty="0">
                <a:latin typeface="+mn-lt"/>
              </a:rPr>
              <a:t> (</a:t>
            </a:r>
            <a:r>
              <a:rPr lang="en-US" altLang="en-US" sz="1200" dirty="0" err="1">
                <a:latin typeface="+mn-lt"/>
              </a:rPr>
              <a:t>Cimetrix</a:t>
            </a:r>
            <a:r>
              <a:rPr lang="en-US" altLang="en-US" sz="1200" dirty="0">
                <a:latin typeface="+mn-lt"/>
              </a:rPr>
              <a:t>) 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Peter Meusburger (</a:t>
            </a:r>
            <a:r>
              <a:rPr lang="en-US" altLang="en-US" sz="1200" dirty="0" err="1">
                <a:latin typeface="+mn-lt"/>
              </a:rPr>
              <a:t>Besi</a:t>
            </a:r>
            <a:r>
              <a:rPr lang="en-US" altLang="en-US" sz="1200" dirty="0">
                <a:latin typeface="+mn-lt"/>
              </a:rPr>
              <a:t>)</a:t>
            </a:r>
          </a:p>
          <a:p>
            <a:pPr>
              <a:defRPr/>
            </a:pPr>
            <a:r>
              <a:rPr lang="en-US" altLang="en-US" sz="1200" dirty="0">
                <a:latin typeface="+mn-lt"/>
              </a:rPr>
              <a:t>L: Jason Cicero (Micron)</a:t>
            </a:r>
          </a:p>
        </p:txBody>
      </p:sp>
      <p:sp>
        <p:nvSpPr>
          <p:cNvPr id="34" name="Line 10">
            <a:extLst>
              <a:ext uri="{FF2B5EF4-FFF2-40B4-BE49-F238E27FC236}">
                <a16:creationId xmlns:a16="http://schemas.microsoft.com/office/drawing/2014/main" id="{2E116BA8-D7DD-C1E1-C065-9C559A6E46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9178" y="5887234"/>
            <a:ext cx="5613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DA05C3B-D85A-D895-D413-89CF9077DF1A}"/>
              </a:ext>
            </a:extLst>
          </p:cNvPr>
          <p:cNvSpPr/>
          <p:nvPr/>
        </p:nvSpPr>
        <p:spPr>
          <a:xfrm>
            <a:off x="6459476" y="1621225"/>
            <a:ext cx="1662545" cy="9317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6" name="Rectangle 44">
            <a:extLst>
              <a:ext uri="{FF2B5EF4-FFF2-40B4-BE49-F238E27FC236}">
                <a16:creationId xmlns:a16="http://schemas.microsoft.com/office/drawing/2014/main" id="{D0B13C77-4F64-D70A-7434-F7EAF7BDD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0311" y="1692250"/>
            <a:ext cx="1551710" cy="78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244" tIns="22225" rIns="45244" bIns="22225">
            <a:spAutoFit/>
          </a:bodyPr>
          <a:lstStyle>
            <a:lvl1pPr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b="1" u="sng" dirty="0">
                <a:latin typeface="+mn-lt"/>
              </a:rPr>
              <a:t>Legend</a:t>
            </a:r>
          </a:p>
          <a:p>
            <a:r>
              <a:rPr lang="en-US" altLang="en-US" sz="1200" dirty="0">
                <a:latin typeface="+mn-lt"/>
              </a:rPr>
              <a:t>C: Chair/Co-Chair</a:t>
            </a:r>
          </a:p>
          <a:p>
            <a:r>
              <a:rPr lang="en-US" altLang="en-US" sz="1200" dirty="0">
                <a:latin typeface="+mn-lt"/>
              </a:rPr>
              <a:t>L: Task Force Leader</a:t>
            </a:r>
          </a:p>
          <a:p>
            <a:r>
              <a:rPr lang="en-US" altLang="en-US" sz="1200" dirty="0">
                <a:latin typeface="+mn-lt"/>
              </a:rPr>
              <a:t>TF: Task Force</a:t>
            </a:r>
          </a:p>
        </p:txBody>
      </p:sp>
      <p:sp>
        <p:nvSpPr>
          <p:cNvPr id="39" name="Text Box 9">
            <a:extLst>
              <a:ext uri="{FF2B5EF4-FFF2-40B4-BE49-F238E27FC236}">
                <a16:creationId xmlns:a16="http://schemas.microsoft.com/office/drawing/2014/main" id="{F10013BB-E8C6-0C51-A4E3-1626A416F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2021" y="3003956"/>
            <a:ext cx="3123833" cy="83099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 dirty="0">
                <a:latin typeface="+mn-lt"/>
              </a:rPr>
              <a:t>Equipment Data Publication (EDP) TF</a:t>
            </a:r>
          </a:p>
          <a:p>
            <a:pPr>
              <a:spcBef>
                <a:spcPct val="50000"/>
              </a:spcBef>
            </a:pPr>
            <a:r>
              <a:rPr lang="en-US" altLang="en-US" sz="1200" dirty="0">
                <a:latin typeface="+mn-lt"/>
              </a:rPr>
              <a:t>L: Shuba Viswanath (Intel)</a:t>
            </a:r>
          </a:p>
          <a:p>
            <a:pPr>
              <a:spcBef>
                <a:spcPct val="50000"/>
              </a:spcBef>
            </a:pPr>
            <a:r>
              <a:rPr lang="en-US" altLang="en-US" sz="1200" dirty="0">
                <a:latin typeface="+mn-lt"/>
              </a:rPr>
              <a:t>L: Jae Yong Park (Samsung)</a:t>
            </a:r>
          </a:p>
        </p:txBody>
      </p:sp>
      <p:sp>
        <p:nvSpPr>
          <p:cNvPr id="40" name="Line 14">
            <a:extLst>
              <a:ext uri="{FF2B5EF4-FFF2-40B4-BE49-F238E27FC236}">
                <a16:creationId xmlns:a16="http://schemas.microsoft.com/office/drawing/2014/main" id="{FFEB6CDA-F8EB-E5CE-98AD-B24FD74B90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99640" y="2850301"/>
            <a:ext cx="566928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+mj-lt"/>
            </a:endParaRPr>
          </a:p>
        </p:txBody>
      </p:sp>
      <p:sp>
        <p:nvSpPr>
          <p:cNvPr id="41" name="Line 17">
            <a:extLst>
              <a:ext uri="{FF2B5EF4-FFF2-40B4-BE49-F238E27FC236}">
                <a16:creationId xmlns:a16="http://schemas.microsoft.com/office/drawing/2014/main" id="{3F139153-9BD6-50BF-AF39-53DBD1E270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68920" y="2845687"/>
            <a:ext cx="0" cy="16459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9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279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F5400-18A0-9144-A232-DDD4F3EC7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Information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060485E-1B09-7844-BD6F-4D0C8C088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F6536-32DF-AF40-934F-09212939F17F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3AD9DB3-9F62-E641-830E-15B5EE2A1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03C19-EA3F-8342-8D4F-B09817BA7BC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Last Meeting</a:t>
            </a:r>
          </a:p>
          <a:p>
            <a:pPr lvl="1"/>
            <a:r>
              <a:rPr lang="en-US" dirty="0"/>
              <a:t>Wednesday, November 6, 2024</a:t>
            </a:r>
          </a:p>
          <a:p>
            <a:pPr lvl="1"/>
            <a:r>
              <a:rPr lang="en-US" dirty="0"/>
              <a:t>SEMI HQ, Milpitas</a:t>
            </a:r>
          </a:p>
          <a:p>
            <a:pPr marL="457063" lvl="1" indent="0">
              <a:buNone/>
            </a:pPr>
            <a:endParaRPr lang="en-US" dirty="0"/>
          </a:p>
          <a:p>
            <a:r>
              <a:rPr lang="en-US" dirty="0"/>
              <a:t>Next Meeting</a:t>
            </a:r>
          </a:p>
          <a:p>
            <a:pPr lvl="1"/>
            <a:r>
              <a:rPr lang="en-US" dirty="0"/>
              <a:t>Wednesday, February 26, 2024</a:t>
            </a:r>
          </a:p>
          <a:p>
            <a:pPr lvl="1"/>
            <a:r>
              <a:rPr lang="en-US" dirty="0"/>
              <a:t>SEMI HQ, Milpitas</a:t>
            </a:r>
          </a:p>
        </p:txBody>
      </p:sp>
    </p:spTree>
    <p:extLst>
      <p:ext uri="{BB962C8B-B14F-4D97-AF65-F5344CB8AC3E}">
        <p14:creationId xmlns:p14="http://schemas.microsoft.com/office/powerpoint/2010/main" val="194940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F5400-18A0-9144-A232-DDD4F3EC7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 Results (Cycle 6-2024)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24B4101-D2C0-C04F-942A-EFB9E4E50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F547B-A536-3844-B3EC-61A09122F548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9CED606-9810-3F49-88B4-D91050F86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6EC02B5-CFE3-BEE9-1B8B-FD675E28A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601852"/>
              </p:ext>
            </p:extLst>
          </p:nvPr>
        </p:nvGraphicFramePr>
        <p:xfrm>
          <a:off x="838200" y="1713635"/>
          <a:ext cx="10515600" cy="29024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7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#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Title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Committee Action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R7068A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New Standard: Specification for Equipment Data Publication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88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R7069A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Revision to Add a New Subordinate Standard: Specification for Common Data for Etch Components to Specification for Equipment Data Publication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1366762"/>
                  </a:ext>
                </a:extLst>
              </a:tr>
              <a:tr h="56388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R7230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New Standard: Specification for Computing Device Cybersecurity Status Reporting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869139"/>
                  </a:ext>
                </a:extLst>
              </a:tr>
              <a:tr h="56388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R7232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Revision to Add a New Subordinate Standard: Specification for SECS-II Protocol for Computing Device Cybersecurity Status Reporting to Specification for Computing Device Cybersecurity Status Reporting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732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56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921B7-DA00-E429-7F20-1D98494C9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D91B1-32CB-DC8F-B642-21129BCC4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 Results (Cycle 7-2024)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B790491-0C3A-A555-6C66-A41D30563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F547B-A536-3844-B3EC-61A09122F548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AF13E8E-63AE-7D88-2459-EF07B6E9B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FF7B96-E759-B5E4-2BAD-AA46863E6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967415"/>
              </p:ext>
            </p:extLst>
          </p:nvPr>
        </p:nvGraphicFramePr>
        <p:xfrm>
          <a:off x="838200" y="1713635"/>
          <a:ext cx="10515600" cy="41500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7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#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Title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Committee Action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7213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E142-1022 - Specification for Substrate Mapping, SEMI E142.1-0921E — Specification for XML Schema for Substrate Mapping, 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E142.2-1016 — Specification for SECS II Protocol for Substrate Mapping, 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E142.3-1016 — Specification for Web Services for Substrate Mapping, 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SEMI E142.4-1022 — Specification for SECS II Protocol for Substrate Mapping Using Item Transfer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799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transfer from (FID) and transfer to (TID) position identifiers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727709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Fix minor editorial errors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kern="1200" dirty="0">
                        <a:solidFill>
                          <a:srgbClr val="55A51C"/>
                        </a:solidFill>
                        <a:effectLst/>
                        <a:latin typeface="+mj-lt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34212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7240A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Revision to SEMI E157-0324, Specification for Module Process Tracking, with title change to: Specification for Module and Substrate Process Tracking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Failed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7006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7241A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  <a:cs typeface="+mn-cs"/>
                        </a:rPr>
                        <a:t>New Standard: Guide for Equipment Adoption Criteria for GEM And GEM-Based Standards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+mn-cs"/>
                        </a:rPr>
                        <a:t>Passed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3263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5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DA464-5B65-5003-EC27-E62F30C8E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09CE5-044D-A91D-521D-79EA19CE0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 Results (Cycle 7-2024)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7145595-496B-35B1-4C6C-F63956156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F547B-A536-3844-B3EC-61A09122F548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AD67BF1-C30E-05C6-47D2-9244454E4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2EF0C66-0724-D0AD-37DA-D853193DA2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90582"/>
              </p:ext>
            </p:extLst>
          </p:nvPr>
        </p:nvGraphicFramePr>
        <p:xfrm>
          <a:off x="838200" y="1713635"/>
          <a:ext cx="10515600" cy="46120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7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#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Title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Committee Action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7268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E54.12-1019, Specification for Sensor/Actuator Network Communications For CC-Link®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Replace Biased Terms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8054474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Updates to References, Trademarks and Other Editorial Changes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10681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7269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E54.13-1011 Specification for Sensor/Actuator Network Communications for Ethernet/IP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0566853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Replace Biased Terms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727709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Add Mappings for Specific Device Models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34212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LI-3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Updates to References, Trademarks and Other Editorial Changes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 with editorial changes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7006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LI-4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Correct missing SAC Services and mislabeled tables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3263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8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CCCBB-18A8-6C62-BFA6-DBAE38D93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AADB0-140D-1F77-CE7B-0ACBC0EA9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Ballot Results (Cycle 7-2024)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F17D733-B391-20FC-74A4-6C5F9BD35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F547B-A536-3844-B3EC-61A09122F548}" type="datetime1">
              <a:rPr lang="en-US" smtClean="0"/>
              <a:t>4/2/2025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7CDA0DA-FA1B-0FD0-3A26-83978C8D7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5370-6D15-1944-82FE-073ED003FB7C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6D5FC6A-5133-E196-5420-7C4625C47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559254"/>
              </p:ext>
            </p:extLst>
          </p:nvPr>
        </p:nvGraphicFramePr>
        <p:xfrm>
          <a:off x="838200" y="1713635"/>
          <a:ext cx="10515600" cy="46120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6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7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#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Document Title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i="1" dirty="0">
                          <a:effectLst/>
                          <a:latin typeface="+mj-lt"/>
                          <a:ea typeface="MS Mincho"/>
                        </a:rPr>
                        <a:t>Committee Action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7276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E30-0224 - Specification for the Generic Model for Communications and Control of Manufacturing Equipment (GEM)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Correct issues raised by Task Force members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8054474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Eliminate ‘must’ terminology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10681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7278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E90-0624, Specification for Substrate Tracking and SEMI E90.1-0624, Specification for SECS-II Protocol Substrate Tracking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0566853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Correct issues with SEMI E90 variables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727709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7279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Line Item Revision to SEMI E172-1023 - Specification for SECS Equipment Data Dictionary (SEDD)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MS Mincho" panose="02020609040205080304" pitchFamily="49" charset="-128"/>
                        </a:rPr>
                        <a:t> 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34212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LI-1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Add equipment characterization matrix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700601"/>
                  </a:ext>
                </a:extLst>
              </a:tr>
              <a:tr h="50983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LI-2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>
                          <a:effectLst/>
                          <a:latin typeface="+mj-lt"/>
                          <a:ea typeface="MS Mincho" panose="02020609040205080304" pitchFamily="49" charset="-128"/>
                        </a:rPr>
                        <a:t>Eliminate ‘must’ terminology</a:t>
                      </a: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600" b="1" dirty="0">
                          <a:solidFill>
                            <a:srgbClr val="008000"/>
                          </a:solidFill>
                          <a:effectLst/>
                          <a:latin typeface="+mj-lt"/>
                          <a:ea typeface="MS Mincho" panose="02020609040205080304" pitchFamily="49" charset="-128"/>
                        </a:rPr>
                        <a:t>Passed</a:t>
                      </a:r>
                      <a:endParaRPr lang="en-US" sz="1600" dirty="0">
                        <a:effectLst/>
                        <a:latin typeface="+mj-lt"/>
                        <a:ea typeface="MS Mincho" panose="02020609040205080304" pitchFamily="49" charset="-128"/>
                      </a:endParaRPr>
                    </a:p>
                  </a:txBody>
                  <a:tcPr marL="8890" marR="8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3263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3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Semi 2021">
  <a:themeElements>
    <a:clrScheme name="SEMI-PPT-2021">
      <a:dk1>
        <a:srgbClr val="000000"/>
      </a:dk1>
      <a:lt1>
        <a:srgbClr val="FFFFFF"/>
      </a:lt1>
      <a:dk2>
        <a:srgbClr val="58595B"/>
      </a:dk2>
      <a:lt2>
        <a:srgbClr val="E7E6E6"/>
      </a:lt2>
      <a:accent1>
        <a:srgbClr val="55A51C"/>
      </a:accent1>
      <a:accent2>
        <a:srgbClr val="BED600"/>
      </a:accent2>
      <a:accent3>
        <a:srgbClr val="FF7900"/>
      </a:accent3>
      <a:accent4>
        <a:srgbClr val="FFC82E"/>
      </a:accent4>
      <a:accent5>
        <a:srgbClr val="0059BB"/>
      </a:accent5>
      <a:accent6>
        <a:srgbClr val="673BB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10548</TotalTime>
  <Words>3516</Words>
  <Application>Microsoft Office PowerPoint</Application>
  <PresentationFormat>宽屏</PresentationFormat>
  <Paragraphs>573</Paragraphs>
  <Slides>31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Gotham A</vt:lpstr>
      <vt:lpstr>Arial</vt:lpstr>
      <vt:lpstr>Calibri</vt:lpstr>
      <vt:lpstr>Courier New</vt:lpstr>
      <vt:lpstr>Georgia</vt:lpstr>
      <vt:lpstr>Roboto</vt:lpstr>
      <vt:lpstr>Times</vt:lpstr>
      <vt:lpstr>Times New Roman</vt:lpstr>
      <vt:lpstr>Wingdings</vt:lpstr>
      <vt:lpstr>Semi 2021</vt:lpstr>
      <vt:lpstr>North America TC Chapter Information &amp; Control Global Technical Committee</vt:lpstr>
      <vt:lpstr>AGENDA</vt:lpstr>
      <vt:lpstr>Leadership</vt:lpstr>
      <vt:lpstr>N.A. I&amp;C TC Organization Chart</vt:lpstr>
      <vt:lpstr>Meeting Information</vt:lpstr>
      <vt:lpstr>Ballot Results (Cycle 6-2024)</vt:lpstr>
      <vt:lpstr>Ballot Results (Cycle 7-2024)</vt:lpstr>
      <vt:lpstr>Ballot Results (Cycle 7-2024)</vt:lpstr>
      <vt:lpstr>Ballot Results (Cycle 7-2024)</vt:lpstr>
      <vt:lpstr>Ballot Results (Cycle 7-2024)</vt:lpstr>
      <vt:lpstr>Activities Authorized by GCS between TC meetings</vt:lpstr>
      <vt:lpstr>Authorized Activities</vt:lpstr>
      <vt:lpstr>Authorized Activities</vt:lpstr>
      <vt:lpstr>Authorized Activities</vt:lpstr>
      <vt:lpstr>Authorized Ballots</vt:lpstr>
      <vt:lpstr>Authorized Ballots</vt:lpstr>
      <vt:lpstr>Authorized Ballots</vt:lpstr>
      <vt:lpstr>SNARF(s) Cancelled</vt:lpstr>
      <vt:lpstr>5-Year Review</vt:lpstr>
      <vt:lpstr>PowerPoint 演示文稿</vt:lpstr>
      <vt:lpstr>Task Force Reports</vt:lpstr>
      <vt:lpstr>ABFI Task Force</vt:lpstr>
      <vt:lpstr>CDS Task Force</vt:lpstr>
      <vt:lpstr>DDA Task Force</vt:lpstr>
      <vt:lpstr>GUI Task Force</vt:lpstr>
      <vt:lpstr>PCS Task Force</vt:lpstr>
      <vt:lpstr>GEM 300 Task Force</vt:lpstr>
      <vt:lpstr>GEM 300 Task Force</vt:lpstr>
      <vt:lpstr>EDP Task Force</vt:lpstr>
      <vt:lpstr>ESEC Task Force</vt:lpstr>
      <vt:lpstr>Sensor Bus Task Force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import slides – option 1</dc:title>
  <dc:creator>Michaela Pariseau</dc:creator>
  <cp:lastModifiedBy>Sara Ma</cp:lastModifiedBy>
  <cp:revision>18</cp:revision>
  <dcterms:created xsi:type="dcterms:W3CDTF">2022-02-03T23:13:06Z</dcterms:created>
  <dcterms:modified xsi:type="dcterms:W3CDTF">2025-04-02T08:00:01Z</dcterms:modified>
</cp:coreProperties>
</file>